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34"/>
  </p:notesMasterIdLst>
  <p:handoutMasterIdLst>
    <p:handoutMasterId r:id="rId35"/>
  </p:handoutMasterIdLst>
  <p:sldIdLst>
    <p:sldId id="256" r:id="rId2"/>
    <p:sldId id="281" r:id="rId3"/>
    <p:sldId id="284" r:id="rId4"/>
    <p:sldId id="287" r:id="rId5"/>
    <p:sldId id="288" r:id="rId6"/>
    <p:sldId id="289" r:id="rId7"/>
    <p:sldId id="290" r:id="rId8"/>
    <p:sldId id="291" r:id="rId9"/>
    <p:sldId id="292" r:id="rId10"/>
    <p:sldId id="295" r:id="rId11"/>
    <p:sldId id="296" r:id="rId12"/>
    <p:sldId id="297" r:id="rId13"/>
    <p:sldId id="298" r:id="rId14"/>
    <p:sldId id="300" r:id="rId15"/>
    <p:sldId id="304" r:id="rId16"/>
    <p:sldId id="302" r:id="rId17"/>
    <p:sldId id="305" r:id="rId18"/>
    <p:sldId id="303" r:id="rId19"/>
    <p:sldId id="306" r:id="rId20"/>
    <p:sldId id="307" r:id="rId21"/>
    <p:sldId id="323" r:id="rId22"/>
    <p:sldId id="310" r:id="rId23"/>
    <p:sldId id="311" r:id="rId24"/>
    <p:sldId id="312" r:id="rId25"/>
    <p:sldId id="322" r:id="rId26"/>
    <p:sldId id="324" r:id="rId27"/>
    <p:sldId id="327" r:id="rId28"/>
    <p:sldId id="328" r:id="rId29"/>
    <p:sldId id="329" r:id="rId30"/>
    <p:sldId id="330" r:id="rId31"/>
    <p:sldId id="332" r:id="rId32"/>
    <p:sldId id="331" r:id="rId33"/>
  </p:sldIdLst>
  <p:sldSz cx="9144000" cy="5715000" type="screen16x10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F08FBD08-4912-4BC2-9E24-FDA4BF3F7F07}">
          <p14:sldIdLst>
            <p14:sldId id="256"/>
            <p14:sldId id="281"/>
            <p14:sldId id="284"/>
            <p14:sldId id="287"/>
            <p14:sldId id="288"/>
            <p14:sldId id="289"/>
            <p14:sldId id="290"/>
            <p14:sldId id="291"/>
            <p14:sldId id="292"/>
            <p14:sldId id="295"/>
            <p14:sldId id="296"/>
            <p14:sldId id="297"/>
            <p14:sldId id="298"/>
            <p14:sldId id="300"/>
            <p14:sldId id="304"/>
            <p14:sldId id="302"/>
            <p14:sldId id="305"/>
            <p14:sldId id="303"/>
            <p14:sldId id="306"/>
            <p14:sldId id="307"/>
            <p14:sldId id="323"/>
            <p14:sldId id="310"/>
            <p14:sldId id="311"/>
            <p14:sldId id="312"/>
            <p14:sldId id="322"/>
            <p14:sldId id="324"/>
            <p14:sldId id="327"/>
            <p14:sldId id="328"/>
            <p14:sldId id="329"/>
            <p14:sldId id="330"/>
            <p14:sldId id="332"/>
            <p14:sldId id="33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AD1DAD"/>
    <a:srgbClr val="1C8ED4"/>
    <a:srgbClr val="DAD63E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21" autoAdjust="0"/>
    <p:restoredTop sz="93649" autoAdjust="0"/>
  </p:normalViewPr>
  <p:slideViewPr>
    <p:cSldViewPr>
      <p:cViewPr>
        <p:scale>
          <a:sx n="140" d="100"/>
          <a:sy n="140" d="100"/>
        </p:scale>
        <p:origin x="-1284" y="-5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-2532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9419C-29D0-496D-A262-99E7925471C9}" type="datetimeFigureOut">
              <a:rPr lang="fr-FR" smtClean="0"/>
              <a:t>17/09/2018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284CC-1D3B-4E28-AAA2-BDAB1EE374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392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DC4EE-70F8-426E-A979-3A24381DAC69}" type="datetimeFigureOut">
              <a:rPr lang="fr-FR" smtClean="0"/>
              <a:t>17/09/2018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44538"/>
            <a:ext cx="59563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E87DA-F049-44D1-9158-34B5B998216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2970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E87DA-F049-44D1-9158-34B5B998216C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0298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22</a:t>
            </a:fld>
            <a:endParaRPr lang="fr-FR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44538"/>
            <a:ext cx="5956300" cy="3722687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23</a:t>
            </a:fld>
            <a:endParaRPr lang="fr-FR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44538"/>
            <a:ext cx="5956300" cy="3722687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0948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24</a:t>
            </a:fld>
            <a:endParaRPr lang="fr-FR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44538"/>
            <a:ext cx="5956300" cy="3722687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7780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E87DA-F049-44D1-9158-34B5B998216C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6463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le prof:</a:t>
            </a:r>
            <a:r>
              <a:rPr lang="fr-FR" baseline="0" dirty="0" smtClean="0"/>
              <a:t> Bien expliquer le fonctionnement du switch pour le remplissage de la table mac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E87DA-F049-44D1-9158-34B5B998216C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6740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les enseignants: Pas besoin d’entrer trop dans le détail sur cette partie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E87DA-F049-44D1-9158-34B5B998216C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3824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le prof: </a:t>
            </a:r>
          </a:p>
          <a:p>
            <a:r>
              <a:rPr lang="fr-FR" dirty="0" smtClean="0"/>
              <a:t>Montrer et expliquer le contenu de l’entête Ethernet</a:t>
            </a:r>
            <a:r>
              <a:rPr lang="fr-FR" baseline="0" dirty="0" smtClean="0"/>
              <a:t>. Interroger les élèves: comment le PC1 récupère l’adresse MAC du PC2 et inversement?</a:t>
            </a:r>
          </a:p>
          <a:p>
            <a:r>
              <a:rPr lang="fr-FR" baseline="0" dirty="0" smtClean="0"/>
              <a:t>Expliquer le fonctionnement du protocole ARP</a:t>
            </a:r>
          </a:p>
          <a:p>
            <a:r>
              <a:rPr lang="fr-FR" baseline="0" dirty="0" smtClean="0"/>
              <a:t>Demander aux élèves d’examiner la table </a:t>
            </a:r>
            <a:r>
              <a:rPr lang="fr-FR" baseline="0" dirty="0" err="1" smtClean="0"/>
              <a:t>arp</a:t>
            </a:r>
            <a:r>
              <a:rPr lang="fr-FR" baseline="0" dirty="0" smtClean="0"/>
              <a:t> sur le PC1 et de refaire le </a:t>
            </a:r>
            <a:r>
              <a:rPr lang="fr-FR" baseline="0" dirty="0" err="1" smtClean="0"/>
              <a:t>ping</a:t>
            </a:r>
            <a:r>
              <a:rPr lang="fr-FR" baseline="0" dirty="0" smtClean="0"/>
              <a:t> et d’analyser la requête ARP (commande </a:t>
            </a:r>
            <a:r>
              <a:rPr lang="fr-FR" baseline="0" dirty="0" err="1" smtClean="0"/>
              <a:t>arp</a:t>
            </a:r>
            <a:r>
              <a:rPr lang="fr-FR" baseline="0" dirty="0" smtClean="0"/>
              <a:t> –a)</a:t>
            </a:r>
          </a:p>
          <a:p>
            <a:r>
              <a:rPr lang="fr-FR" baseline="0" dirty="0" smtClean="0"/>
              <a:t>Faites remarquer aux élèves qu’aucune configuration particulière n’a été nécessaire sur le switch</a:t>
            </a:r>
          </a:p>
          <a:p>
            <a:r>
              <a:rPr lang="fr-FR" baseline="0" dirty="0" smtClean="0"/>
              <a:t>Faites remarquer aux élèves que les </a:t>
            </a:r>
            <a:r>
              <a:rPr lang="fr-FR" baseline="0" dirty="0" err="1" smtClean="0"/>
              <a:t>PCs</a:t>
            </a:r>
            <a:r>
              <a:rPr lang="fr-FR" baseline="0" dirty="0" smtClean="0"/>
              <a:t> n’ont pas besoin d’une adresse IP de </a:t>
            </a:r>
            <a:r>
              <a:rPr lang="fr-FR" baseline="0" dirty="0" err="1" smtClean="0"/>
              <a:t>gateway</a:t>
            </a:r>
            <a:r>
              <a:rPr lang="fr-FR" baseline="0" dirty="0" smtClean="0"/>
              <a:t> pour communiquer au sein du même réseau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E87DA-F049-44D1-9158-34B5B998216C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341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15</a:t>
            </a:fld>
            <a:endParaRPr lang="fr-FR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44538"/>
            <a:ext cx="5956300" cy="3722687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8587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16</a:t>
            </a:fld>
            <a:endParaRPr lang="fr-FR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44538"/>
            <a:ext cx="5956300" cy="3722687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8587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fr-FR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44538"/>
            <a:ext cx="5956300" cy="3722687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8587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fr-FR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44538"/>
            <a:ext cx="5956300" cy="3722687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4270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E87DA-F049-44D1-9158-34B5B998216C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6242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E87DA-F049-44D1-9158-34B5B998216C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633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25252"/>
            <a:ext cx="7848600" cy="1606021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425452"/>
            <a:ext cx="6400800" cy="14605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4424F-D180-45D4-AEBD-117C11B68DFA}" type="datetime1">
              <a:rPr lang="fr-FR" smtClean="0"/>
              <a:t>17/09/2018</a:t>
            </a:fld>
            <a:endParaRPr lang="fr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281436"/>
            <a:ext cx="7848600" cy="132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FDE34-F435-49B3-8E7D-7E88F731586A}" type="datetime1">
              <a:rPr lang="fr-FR" smtClean="0"/>
              <a:t>17/09/2018</a:t>
            </a:fld>
            <a:endParaRPr lang="fr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08000"/>
            <a:ext cx="2057400" cy="4889500"/>
          </a:xfrm>
        </p:spPr>
        <p:txBody>
          <a:bodyPr vert="eaVert" anchor="b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08000"/>
            <a:ext cx="6019800" cy="48895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9D4B7-37B8-41DA-AF9F-4F43D5B5D459}" type="datetime1">
              <a:rPr lang="fr-FR" smtClean="0"/>
              <a:t>17/09/2018</a:t>
            </a:fld>
            <a:endParaRPr lang="fr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2880" indent="-182880">
              <a:buFont typeface="Wingdings" panose="05000000000000000000" pitchFamily="2" charset="2"/>
              <a:buChar char="Ø"/>
              <a:defRPr/>
            </a:lvl1pPr>
            <a:lvl2pPr marL="457200" indent="-182880">
              <a:buFont typeface="Arial" panose="020B0604020202020204" pitchFamily="34" charset="0"/>
              <a:buChar char="-"/>
              <a:defRPr/>
            </a:lvl2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CFA78-EE5F-475C-BFDE-C8815D8624A0}" type="datetime1">
              <a:rPr lang="fr-FR" smtClean="0"/>
              <a:t>17/09/2018</a:t>
            </a:fld>
            <a:endParaRPr lang="fr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68501"/>
            <a:ext cx="7772400" cy="1833562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5721"/>
            <a:ext cx="7772400" cy="1250156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68E68-5BE5-462A-A3C3-16C80B8646EE}" type="datetime1">
              <a:rPr lang="fr-FR" smtClean="0"/>
              <a:t>17/09/2018</a:t>
            </a:fld>
            <a:endParaRPr lang="fr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832861"/>
            <a:ext cx="7848600" cy="132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94460"/>
            <a:ext cx="4038600" cy="3931920"/>
          </a:xfrm>
        </p:spPr>
        <p:txBody>
          <a:bodyPr/>
          <a:lstStyle>
            <a:lvl1pPr marL="182880" indent="-182880">
              <a:buFont typeface="Wingdings" panose="05000000000000000000" pitchFamily="2" charset="2"/>
              <a:buChar char="Ø"/>
              <a:defRPr sz="2800"/>
            </a:lvl1pPr>
            <a:lvl2pPr marL="457200" indent="-182880">
              <a:buFont typeface="Arial" panose="020B0604020202020204" pitchFamily="34" charset="0"/>
              <a:buChar char="-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94460"/>
            <a:ext cx="4038600" cy="3931920"/>
          </a:xfrm>
        </p:spPr>
        <p:txBody>
          <a:bodyPr/>
          <a:lstStyle>
            <a:lvl1pPr marL="182880" indent="-182880">
              <a:buFont typeface="Wingdings" panose="05000000000000000000" pitchFamily="2" charset="2"/>
              <a:buChar char="Ø"/>
              <a:defRPr sz="2800"/>
            </a:lvl1pPr>
            <a:lvl2pPr marL="457200" indent="-182880">
              <a:buFont typeface="Arial" panose="020B0604020202020204" pitchFamily="34" charset="0"/>
              <a:buChar char="-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6A45D-ED7C-4E61-ADFE-713DE69C33DD}" type="datetime1">
              <a:rPr lang="fr-FR" smtClean="0"/>
              <a:t>17/09/2018</a:t>
            </a:fld>
            <a:endParaRPr lang="fr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7000"/>
            <a:ext cx="3931920" cy="533136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32000"/>
            <a:ext cx="3931920" cy="3292740"/>
          </a:xfrm>
        </p:spPr>
        <p:txBody>
          <a:bodyPr/>
          <a:lstStyle>
            <a:lvl1pPr marL="182880" indent="-182880">
              <a:buFont typeface="Wingdings" panose="05000000000000000000" pitchFamily="2" charset="2"/>
              <a:buChar char="Ø"/>
              <a:defRPr sz="2400"/>
            </a:lvl1pPr>
            <a:lvl2pPr marL="457200" indent="-182880">
              <a:buFont typeface="Arial" panose="020B0604020202020204" pitchFamily="34" charset="0"/>
              <a:buChar char="-"/>
              <a:defRPr sz="2000"/>
            </a:lvl2pPr>
            <a:lvl3pPr marL="731520" indent="-182880">
              <a:buFont typeface="Arial" panose="020B0604020202020204" pitchFamily="34" charset="0"/>
              <a:buChar char="-"/>
              <a:defRPr sz="1800"/>
            </a:lvl3pPr>
            <a:lvl4pPr marL="1005840" indent="-182880">
              <a:buFont typeface="Arial" panose="020B0604020202020204" pitchFamily="34" charset="0"/>
              <a:buChar char="-"/>
              <a:defRPr sz="1600"/>
            </a:lvl4pPr>
            <a:lvl5pPr marL="1188720" indent="-137160">
              <a:buFont typeface="Arial" panose="020B0604020202020204" pitchFamily="34" charset="0"/>
              <a:buChar char="-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397000"/>
            <a:ext cx="3931920" cy="533136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032000"/>
            <a:ext cx="3931920" cy="3292740"/>
          </a:xfrm>
        </p:spPr>
        <p:txBody>
          <a:bodyPr/>
          <a:lstStyle>
            <a:lvl1pPr marL="182880" indent="-182880">
              <a:buFont typeface="Wingdings" panose="05000000000000000000" pitchFamily="2" charset="2"/>
              <a:buChar char="Ø"/>
              <a:defRPr sz="2400"/>
            </a:lvl1pPr>
            <a:lvl2pPr marL="457200" indent="-182880">
              <a:buFont typeface="Arial" panose="020B0604020202020204" pitchFamily="34" charset="0"/>
              <a:buChar char="-"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4DAD5-544C-43FC-9E87-CF9614F0E7F6}" type="datetime1">
              <a:rPr lang="fr-FR" smtClean="0"/>
              <a:t>17/09/2018</a:t>
            </a:fld>
            <a:endParaRPr lang="fr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0" y="1417340"/>
            <a:ext cx="0" cy="39166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EEFC2-701B-43D1-861D-657BFD88B098}" type="datetime1">
              <a:rPr lang="fr-FR" smtClean="0"/>
              <a:t>17/09/2018</a:t>
            </a:fld>
            <a:endParaRPr lang="fr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EDDDC-B634-4B52-BF17-C03D35382223}" type="datetime1">
              <a:rPr lang="fr-FR" smtClean="0"/>
              <a:t>17/09/2018</a:t>
            </a:fld>
            <a:endParaRPr lang="fr-B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0067"/>
            <a:ext cx="2139696" cy="1051560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660067"/>
            <a:ext cx="5715000" cy="4648200"/>
          </a:xfrm>
        </p:spPr>
        <p:txBody>
          <a:bodyPr/>
          <a:lstStyle>
            <a:lvl1pPr marL="182880" indent="-182880">
              <a:buFont typeface="Wingdings" panose="05000000000000000000" pitchFamily="2" charset="2"/>
              <a:buChar char="Ø"/>
              <a:defRPr sz="3200"/>
            </a:lvl1pPr>
            <a:lvl2pPr marL="457200" indent="-182880">
              <a:buFont typeface="Arial" panose="020B0604020202020204" pitchFamily="34" charset="0"/>
              <a:buChar char="-"/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775461"/>
            <a:ext cx="2139696" cy="3536346"/>
          </a:xfrm>
        </p:spPr>
        <p:txBody>
          <a:bodyPr/>
          <a:lstStyle>
            <a:lvl1pPr marL="285750" indent="-285750">
              <a:buFont typeface="Wingdings" panose="05000000000000000000" pitchFamily="2" charset="2"/>
              <a:buChar char="Ø"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47653-2B8E-462D-9899-90B2DDE9A0B8}" type="datetime1">
              <a:rPr lang="fr-FR" smtClean="0"/>
              <a:t>17/09/2018</a:t>
            </a:fld>
            <a:endParaRPr lang="fr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451704" y="2983373"/>
            <a:ext cx="46482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0400"/>
            <a:ext cx="2142680" cy="10541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98501"/>
            <a:ext cx="5904390" cy="4583713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78000"/>
            <a:ext cx="2139696" cy="35356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0B63A-5210-4CC6-9084-2BF3FFBC554D}" type="datetime1">
              <a:rPr lang="fr-FR" smtClean="0"/>
              <a:t>17/09/2018</a:t>
            </a:fld>
            <a:endParaRPr lang="fr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83989"/>
            <a:ext cx="9144000" cy="19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8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40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5240"/>
            <a:ext cx="2895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22987F5-1E4E-4DCD-A810-0F80A8E9FA96}" type="datetime1">
              <a:rPr lang="fr-FR" smtClean="0"/>
              <a:t>17/09/2018</a:t>
            </a:fld>
            <a:endParaRPr lang="fr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5240"/>
            <a:ext cx="4114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fr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5240"/>
            <a:ext cx="1066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Module Introduction aux réseaux</a:t>
            </a:r>
            <a:endParaRPr lang="fr-FR" sz="32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5800" y="2353444"/>
            <a:ext cx="7054552" cy="1460500"/>
          </a:xfrm>
        </p:spPr>
        <p:txBody>
          <a:bodyPr/>
          <a:lstStyle/>
          <a:p>
            <a:r>
              <a:rPr lang="fr-FR" dirty="0" smtClean="0"/>
              <a:t>3</a:t>
            </a:r>
            <a:r>
              <a:rPr lang="fr-FR" baseline="30000" dirty="0" smtClean="0"/>
              <a:t>ème</a:t>
            </a:r>
            <a:r>
              <a:rPr lang="fr-FR" dirty="0" smtClean="0"/>
              <a:t> séance : Cours/TP </a:t>
            </a:r>
          </a:p>
          <a:p>
            <a:r>
              <a:rPr lang="fr-FR" dirty="0" smtClean="0"/>
              <a:t>Réseaux Locaux (LAN) et la technologie Ethernet</a:t>
            </a:r>
          </a:p>
          <a:p>
            <a:pPr lvl="0">
              <a:buClr>
                <a:srgbClr val="4F81BD"/>
              </a:buClr>
            </a:pPr>
            <a:r>
              <a:rPr lang="fr-FR" sz="2000" i="1">
                <a:solidFill>
                  <a:srgbClr val="002060"/>
                </a:solidFill>
              </a:rPr>
              <a:t>Taghrid </a:t>
            </a:r>
            <a:r>
              <a:rPr lang="fr-FR" sz="2000" i="1" smtClean="0">
                <a:solidFill>
                  <a:srgbClr val="002060"/>
                </a:solidFill>
              </a:rPr>
              <a:t>Asfour</a:t>
            </a:r>
            <a:endParaRPr lang="fr-FR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67106"/>
            <a:ext cx="7920880" cy="152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59728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peu de théorie: trame Ethernet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10</a:t>
            </a:fld>
            <a:endParaRPr lang="fr-BE" dirty="0"/>
          </a:p>
        </p:txBody>
      </p:sp>
      <p:pic>
        <p:nvPicPr>
          <p:cNvPr id="12" name="Espace réservé du contenu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8" t="23682" r="36302" b="6862"/>
          <a:stretch/>
        </p:blipFill>
        <p:spPr>
          <a:xfrm>
            <a:off x="457200" y="1793071"/>
            <a:ext cx="4038600" cy="3133746"/>
          </a:xfrm>
        </p:spPr>
      </p:pic>
      <p:pic>
        <p:nvPicPr>
          <p:cNvPr id="13" name="Espace réservé du contenu 4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1" t="23437" r="36025" b="7350"/>
          <a:stretch/>
        </p:blipFill>
        <p:spPr>
          <a:xfrm>
            <a:off x="4648200" y="1815450"/>
            <a:ext cx="4038600" cy="3088988"/>
          </a:xfrm>
        </p:spPr>
      </p:pic>
    </p:spTree>
    <p:extLst>
      <p:ext uri="{BB962C8B-B14F-4D97-AF65-F5344CB8AC3E}">
        <p14:creationId xmlns:p14="http://schemas.microsoft.com/office/powerpoint/2010/main" val="149555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mtClean="0"/>
              <a:t>Ethernet: l’adresse MAC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Adressage physique</a:t>
            </a:r>
          </a:p>
          <a:p>
            <a:r>
              <a:rPr lang="fr-FR" dirty="0" smtClean="0"/>
              <a:t>Taille de l’adresse 48bits</a:t>
            </a:r>
          </a:p>
          <a:p>
            <a:pPr lvl="1"/>
            <a:r>
              <a:rPr lang="fr-FR" dirty="0" smtClean="0"/>
              <a:t>Présentés sous forme de 12 nombres hexadécimaux</a:t>
            </a:r>
          </a:p>
          <a:p>
            <a:pPr lvl="1"/>
            <a:r>
              <a:rPr lang="fr-FR" dirty="0" smtClean="0"/>
              <a:t>Exemple: 00-08-02-90-C9-52</a:t>
            </a:r>
          </a:p>
          <a:p>
            <a:r>
              <a:rPr lang="fr-FR" dirty="0" smtClean="0"/>
              <a:t>Stockée dans la mémoire ROM de la carte réseau </a:t>
            </a:r>
          </a:p>
          <a:p>
            <a:r>
              <a:rPr lang="fr-FR" dirty="0" smtClean="0"/>
              <a:t>Au démarrage l’adresse MAC est copiée dans la mémoire RAM de l’ordinateur:</a:t>
            </a:r>
          </a:p>
          <a:p>
            <a:pPr lvl="1"/>
            <a:r>
              <a:rPr lang="fr-FR" dirty="0" smtClean="0"/>
              <a:t> Cette valeur d’adresse dans la RAM sera utilisée comme adresse source de tous les paquets originaires de cet ordinateur</a:t>
            </a:r>
          </a:p>
          <a:p>
            <a:r>
              <a:rPr lang="fr-FR" dirty="0" smtClean="0"/>
              <a:t>Pour examiner l’adresse MAC:</a:t>
            </a:r>
          </a:p>
          <a:p>
            <a:pPr lvl="1"/>
            <a:r>
              <a:rPr lang="fr-FR" dirty="0" smtClean="0"/>
              <a:t>La commande </a:t>
            </a:r>
            <a:r>
              <a:rPr lang="fr-FR" dirty="0" err="1" smtClean="0"/>
              <a:t>ipconfig</a:t>
            </a:r>
            <a:r>
              <a:rPr lang="fr-FR" dirty="0" smtClean="0"/>
              <a:t> sous Windows</a:t>
            </a:r>
          </a:p>
          <a:p>
            <a:pPr lvl="1"/>
            <a:r>
              <a:rPr lang="fr-FR" dirty="0" smtClean="0"/>
              <a:t>La commande </a:t>
            </a:r>
            <a:r>
              <a:rPr lang="fr-FR" dirty="0" err="1" smtClean="0"/>
              <a:t>ifconfig</a:t>
            </a:r>
            <a:r>
              <a:rPr lang="fr-FR" dirty="0" smtClean="0"/>
              <a:t> sous Linux</a:t>
            </a:r>
          </a:p>
        </p:txBody>
      </p:sp>
      <p:pic>
        <p:nvPicPr>
          <p:cNvPr id="2662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785" y="1964706"/>
            <a:ext cx="3971429" cy="2790476"/>
          </a:xfr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D3C0-1F8A-4805-BA58-47C59C68E6C5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4788024" y="4870261"/>
            <a:ext cx="38443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814388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814388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814388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814388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814388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8143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8143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8143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8143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r-FR" sz="1500" dirty="0">
                <a:latin typeface="Arial" charset="0"/>
              </a:rPr>
              <a:t>http://standards.ieee.org/regauth/oui/oui.txt</a:t>
            </a:r>
          </a:p>
        </p:txBody>
      </p:sp>
    </p:spTree>
    <p:extLst>
      <p:ext uri="{BB962C8B-B14F-4D97-AF65-F5344CB8AC3E}">
        <p14:creationId xmlns:p14="http://schemas.microsoft.com/office/powerpoint/2010/main" val="286926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mtClean="0"/>
              <a:t>Ethernet: Unicast</a:t>
            </a:r>
          </a:p>
        </p:txBody>
      </p:sp>
      <p:sp>
        <p:nvSpPr>
          <p:cNvPr id="23555" name="Espace réservé du contenu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683948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fr-FR" dirty="0" smtClean="0"/>
              <a:t>Communication point-to-point</a:t>
            </a:r>
          </a:p>
          <a:p>
            <a:pPr>
              <a:defRPr/>
            </a:pPr>
            <a:r>
              <a:rPr lang="fr-FR" dirty="0" smtClean="0"/>
              <a:t>Niveau IP: adresses IP source et destination </a:t>
            </a:r>
          </a:p>
          <a:p>
            <a:pPr>
              <a:defRPr/>
            </a:pPr>
            <a:r>
              <a:rPr lang="fr-FR" dirty="0" smtClean="0"/>
              <a:t>Nécessite d’ajouter l’adresse MAC source et l’adresse MAC destination à la trame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A0B6B2-A1D3-4464-98B8-19AE619AA87F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3" t="-5075" r="80"/>
          <a:stretch/>
        </p:blipFill>
        <p:spPr bwMode="auto">
          <a:xfrm>
            <a:off x="682388" y="1978926"/>
            <a:ext cx="6755642" cy="3098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6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mtClean="0"/>
              <a:t>Ethernet: Brodcast</a:t>
            </a:r>
          </a:p>
        </p:txBody>
      </p:sp>
      <p:sp>
        <p:nvSpPr>
          <p:cNvPr id="2" name="Espace réservé du texte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1668016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Communication one-to-all </a:t>
            </a:r>
          </a:p>
          <a:p>
            <a:r>
              <a:rPr lang="fr-FR" dirty="0" smtClean="0"/>
              <a:t>Une machine envoie un message à toutes les autres machines dans le même réseau</a:t>
            </a:r>
          </a:p>
          <a:p>
            <a:r>
              <a:rPr lang="fr-FR" dirty="0" smtClean="0"/>
              <a:t>Niveau IP (tous les bits de la partie machine de l’adresse IP destination sont à 1) </a:t>
            </a:r>
          </a:p>
          <a:p>
            <a:r>
              <a:rPr lang="fr-FR" dirty="0" smtClean="0"/>
              <a:t>Niveau MAC: adresse MAC destination: FF-FF-FF-FF-FF-FF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19F43-5589-4196-8C47-B791A9C1217F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2867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15" y="3159620"/>
            <a:ext cx="5189155" cy="2443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80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1"/>
          <a:stretch/>
        </p:blipFill>
        <p:spPr>
          <a:xfrm>
            <a:off x="323528" y="1204011"/>
            <a:ext cx="8439540" cy="450399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Travail demandé (guidé par le prof)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14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8173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Explications: Protocole ARP</a:t>
            </a:r>
            <a:endParaRPr lang="fr-FR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6193" y="1203783"/>
            <a:ext cx="8942758" cy="2396959"/>
          </a:xfrm>
        </p:spPr>
        <p:txBody>
          <a:bodyPr>
            <a:normAutofit fontScale="70000" lnSpcReduction="20000"/>
          </a:bodyPr>
          <a:lstStyle/>
          <a:p>
            <a:r>
              <a:rPr lang="fr-FR" dirty="0" smtClean="0"/>
              <a:t>Les adresses de couche 2 sont utilisées pour déplacer la trame sur le même réseau </a:t>
            </a:r>
          </a:p>
          <a:p>
            <a:r>
              <a:rPr lang="fr-FR" dirty="0" smtClean="0"/>
              <a:t>Les adresses de couche 3 sont utilisées pour déplacer les paquets d’un réseau à l’autre jusqu’à la destination</a:t>
            </a:r>
          </a:p>
          <a:p>
            <a:r>
              <a:rPr lang="fr-FR" dirty="0"/>
              <a:t>Fonctions du protocole ARP</a:t>
            </a:r>
          </a:p>
          <a:p>
            <a:pPr lvl="1"/>
            <a:r>
              <a:rPr lang="fr-FR" dirty="0"/>
              <a:t>L</a:t>
            </a:r>
            <a:r>
              <a:rPr lang="fr-FR" dirty="0" smtClean="0"/>
              <a:t>a </a:t>
            </a:r>
            <a:r>
              <a:rPr lang="fr-FR" dirty="0"/>
              <a:t>résolution des adresses IPv4 en adresses MAC </a:t>
            </a:r>
          </a:p>
          <a:p>
            <a:pPr lvl="1"/>
            <a:r>
              <a:rPr lang="fr-FR" dirty="0"/>
              <a:t>L</a:t>
            </a:r>
            <a:r>
              <a:rPr lang="fr-FR" dirty="0" smtClean="0"/>
              <a:t>a </a:t>
            </a:r>
            <a:r>
              <a:rPr lang="fr-FR" dirty="0"/>
              <a:t>tenue d'une table des mappages (table </a:t>
            </a:r>
            <a:r>
              <a:rPr lang="fr-FR" dirty="0" err="1"/>
              <a:t>arp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Le protocole ARP utilise les requêtes et les réponses ARP pour </a:t>
            </a:r>
            <a:r>
              <a:rPr lang="fr-FR" dirty="0" smtClean="0"/>
              <a:t>fonctionner</a:t>
            </a:r>
          </a:p>
          <a:p>
            <a:r>
              <a:rPr lang="fr-FR" dirty="0" smtClean="0"/>
              <a:t>Fonctionnement du protocole ARP</a:t>
            </a:r>
          </a:p>
          <a:p>
            <a:pPr lvl="1"/>
            <a:r>
              <a:rPr lang="fr-FR" dirty="0" smtClean="0"/>
              <a:t>Cas 1: La source et la destination sont dans même réseau (A envoie un message à B)</a:t>
            </a:r>
          </a:p>
          <a:p>
            <a:pPr lvl="1"/>
            <a:r>
              <a:rPr lang="fr-FR" dirty="0" smtClean="0"/>
              <a:t>Cas 2: </a:t>
            </a:r>
            <a:r>
              <a:rPr lang="fr-FR" dirty="0"/>
              <a:t>La source </a:t>
            </a:r>
            <a:r>
              <a:rPr lang="fr-FR" dirty="0" smtClean="0"/>
              <a:t>et </a:t>
            </a:r>
            <a:r>
              <a:rPr lang="fr-FR" dirty="0"/>
              <a:t>la destination </a:t>
            </a:r>
            <a:r>
              <a:rPr lang="fr-FR" dirty="0" smtClean="0"/>
              <a:t>ne sont pas dans </a:t>
            </a:r>
            <a:r>
              <a:rPr lang="fr-FR" dirty="0"/>
              <a:t>même réseau (A envoie un message à </a:t>
            </a:r>
            <a:r>
              <a:rPr lang="fr-FR" dirty="0" smtClean="0"/>
              <a:t>C)</a:t>
            </a:r>
            <a:endParaRPr lang="fr-FR" dirty="0"/>
          </a:p>
          <a:p>
            <a:pPr lvl="1"/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</p:txBody>
      </p:sp>
      <p:grpSp>
        <p:nvGrpSpPr>
          <p:cNvPr id="21516" name="Groupe 21515"/>
          <p:cNvGrpSpPr/>
          <p:nvPr/>
        </p:nvGrpSpPr>
        <p:grpSpPr>
          <a:xfrm>
            <a:off x="-32601" y="3861113"/>
            <a:ext cx="7544235" cy="1557317"/>
            <a:chOff x="-1636121" y="2583768"/>
            <a:chExt cx="10705072" cy="2866020"/>
          </a:xfrm>
        </p:grpSpPr>
        <p:sp>
          <p:nvSpPr>
            <p:cNvPr id="45" name="Rectangle 44"/>
            <p:cNvSpPr/>
            <p:nvPr/>
          </p:nvSpPr>
          <p:spPr>
            <a:xfrm>
              <a:off x="5324535" y="2583768"/>
              <a:ext cx="3744416" cy="2808312"/>
            </a:xfrm>
            <a:prstGeom prst="rect">
              <a:avLst/>
            </a:prstGeom>
            <a:ln w="6350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10" name="Rectangle 21509"/>
            <p:cNvSpPr/>
            <p:nvPr/>
          </p:nvSpPr>
          <p:spPr>
            <a:xfrm>
              <a:off x="179512" y="2641476"/>
              <a:ext cx="3744416" cy="2808312"/>
            </a:xfrm>
            <a:prstGeom prst="rect">
              <a:avLst/>
            </a:prstGeom>
            <a:ln w="6350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032" name="Picture 8" descr="C:\Users\taghrid.asfour\AppData\Local\Microsoft\Windows\Temporary Internet Files\Content.IE5\ORDUKHSX\300px-Router.svg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7208" y="3557860"/>
              <a:ext cx="1003086" cy="678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9" descr="C:\Users\taghrid.asfour\AppData\Local\Microsoft\Windows\Temporary Internet Files\Content.IE5\3SY40NMV\Gnome-computer.svg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4" y="2785492"/>
              <a:ext cx="576064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ZoneTexte 10"/>
            <p:cNvSpPr txBox="1"/>
            <p:nvPr/>
          </p:nvSpPr>
          <p:spPr>
            <a:xfrm>
              <a:off x="-1636121" y="2993382"/>
              <a:ext cx="2735747" cy="736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smtClean="0">
                  <a:solidFill>
                    <a:srgbClr val="00B050"/>
                  </a:solidFill>
                </a:rPr>
                <a:t>A: @IP 1.1.1.1/24</a:t>
              </a:r>
            </a:p>
            <a:p>
              <a:r>
                <a:rPr lang="fr-FR" sz="1000" dirty="0">
                  <a:solidFill>
                    <a:srgbClr val="00B050"/>
                  </a:solidFill>
                </a:rPr>
                <a:t> </a:t>
              </a:r>
              <a:r>
                <a:rPr lang="fr-FR" sz="1000" dirty="0" smtClean="0">
                  <a:solidFill>
                    <a:srgbClr val="00B050"/>
                  </a:solidFill>
                </a:rPr>
                <a:t>    @MAC 01:32:45:5B:5D:0A </a:t>
              </a:r>
              <a:endParaRPr lang="fr-FR" sz="1000" dirty="0">
                <a:solidFill>
                  <a:srgbClr val="00B050"/>
                </a:solidFill>
              </a:endParaRPr>
            </a:p>
          </p:txBody>
        </p:sp>
        <p:cxnSp>
          <p:nvCxnSpPr>
            <p:cNvPr id="13" name="Connecteur droit 12"/>
            <p:cNvCxnSpPr/>
            <p:nvPr/>
          </p:nvCxnSpPr>
          <p:spPr>
            <a:xfrm>
              <a:off x="860240" y="3073524"/>
              <a:ext cx="1281540" cy="914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/>
            <p:nvPr/>
          </p:nvCxnSpPr>
          <p:spPr>
            <a:xfrm flipV="1">
              <a:off x="939348" y="3897237"/>
              <a:ext cx="1112372" cy="6274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1" name="Picture 7" descr="C:\Users\taghrid.asfour\AppData\Local\Microsoft\Windows\Temporary Internet Files\Content.IE5\GK0E53HA\blue-switch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3567910"/>
              <a:ext cx="864096" cy="668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Connecteur droit 23"/>
            <p:cNvCxnSpPr>
              <a:stCxn id="1031" idx="3"/>
              <a:endCxn id="1032" idx="1"/>
            </p:cNvCxnSpPr>
            <p:nvPr/>
          </p:nvCxnSpPr>
          <p:spPr>
            <a:xfrm flipV="1">
              <a:off x="2627784" y="3897238"/>
              <a:ext cx="1509424" cy="50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>
              <a:stCxn id="1032" idx="3"/>
            </p:cNvCxnSpPr>
            <p:nvPr/>
          </p:nvCxnSpPr>
          <p:spPr>
            <a:xfrm>
              <a:off x="5140294" y="3897238"/>
              <a:ext cx="1735962" cy="50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>
              <a:endCxn id="22" idx="1"/>
            </p:cNvCxnSpPr>
            <p:nvPr/>
          </p:nvCxnSpPr>
          <p:spPr>
            <a:xfrm flipV="1">
              <a:off x="7164288" y="3073524"/>
              <a:ext cx="864096" cy="729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08" name="Connecteur droit 21507"/>
            <p:cNvCxnSpPr/>
            <p:nvPr/>
          </p:nvCxnSpPr>
          <p:spPr>
            <a:xfrm>
              <a:off x="7092280" y="3897237"/>
              <a:ext cx="1080120" cy="9154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9" descr="C:\Users\taghrid.asfour\AppData\Local\Microsoft\Windows\Temporary Internet Files\Content.IE5\3SY40NMV\Gnome-computer.svg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4368" y="4418545"/>
              <a:ext cx="576064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7" descr="C:\Users\taghrid.asfour\AppData\Local\Microsoft\Windows\Temporary Internet Files\Content.IE5\GK0E53HA\blue-switch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3567910"/>
              <a:ext cx="864096" cy="668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C:\Users\taghrid.asfour\AppData\Local\Microsoft\Windows\Temporary Internet Files\Content.IE5\3SY40NMV\Gnome-computer.svg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3" y="2743130"/>
              <a:ext cx="576064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9" descr="C:\Users\taghrid.asfour\AppData\Local\Microsoft\Windows\Temporary Internet Files\Content.IE5\3SY40NMV\Gnome-computer.svg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208" y="4236615"/>
              <a:ext cx="576064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512" name="ZoneTexte 21511"/>
            <p:cNvSpPr txBox="1"/>
            <p:nvPr/>
          </p:nvSpPr>
          <p:spPr>
            <a:xfrm>
              <a:off x="1555732" y="2785491"/>
              <a:ext cx="2581477" cy="566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Réseau: 1.1.1.0/24</a:t>
              </a:r>
              <a:endParaRPr lang="fr-FR" sz="1400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5395981" y="2765746"/>
              <a:ext cx="2776417" cy="566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Réseau: 2.2.2.0/24</a:t>
              </a:r>
              <a:endParaRPr lang="fr-FR" sz="1400" dirty="0"/>
            </a:p>
          </p:txBody>
        </p:sp>
      </p:grpSp>
      <p:sp>
        <p:nvSpPr>
          <p:cNvPr id="54" name="ZoneTexte 53"/>
          <p:cNvSpPr txBox="1"/>
          <p:nvPr/>
        </p:nvSpPr>
        <p:spPr>
          <a:xfrm>
            <a:off x="-13320" y="5072242"/>
            <a:ext cx="1927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00B050"/>
                </a:solidFill>
              </a:rPr>
              <a:t>B</a:t>
            </a:r>
            <a:r>
              <a:rPr lang="fr-FR" sz="1000" dirty="0" smtClean="0">
                <a:solidFill>
                  <a:srgbClr val="00B050"/>
                </a:solidFill>
              </a:rPr>
              <a:t>: @IP 1.1.1.2/24</a:t>
            </a:r>
          </a:p>
          <a:p>
            <a:r>
              <a:rPr lang="fr-FR" sz="1000" dirty="0">
                <a:solidFill>
                  <a:srgbClr val="00B050"/>
                </a:solidFill>
              </a:rPr>
              <a:t> </a:t>
            </a:r>
            <a:r>
              <a:rPr lang="fr-FR" sz="1000" dirty="0" smtClean="0">
                <a:solidFill>
                  <a:srgbClr val="00B050"/>
                </a:solidFill>
              </a:rPr>
              <a:t>    @MAC 1B:54:66:51:5C:10 </a:t>
            </a:r>
            <a:endParaRPr lang="fr-FR" sz="1000" dirty="0">
              <a:solidFill>
                <a:srgbClr val="00B050"/>
              </a:solidFill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7260327" y="3900995"/>
            <a:ext cx="1927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C00000"/>
                </a:solidFill>
              </a:rPr>
              <a:t>C</a:t>
            </a:r>
            <a:r>
              <a:rPr lang="fr-FR" sz="1000" dirty="0" smtClean="0">
                <a:solidFill>
                  <a:srgbClr val="C00000"/>
                </a:solidFill>
              </a:rPr>
              <a:t>: @IP 2.2.2.1/24</a:t>
            </a:r>
          </a:p>
          <a:p>
            <a:r>
              <a:rPr lang="fr-FR" sz="1000" dirty="0">
                <a:solidFill>
                  <a:srgbClr val="C00000"/>
                </a:solidFill>
              </a:rPr>
              <a:t> </a:t>
            </a:r>
            <a:r>
              <a:rPr lang="fr-FR" sz="1000" dirty="0" smtClean="0">
                <a:solidFill>
                  <a:srgbClr val="C00000"/>
                </a:solidFill>
              </a:rPr>
              <a:t>    @MAC 44:65:52:5C:5E:12 </a:t>
            </a:r>
            <a:endParaRPr lang="fr-FR" sz="1000" dirty="0">
              <a:solidFill>
                <a:srgbClr val="C00000"/>
              </a:solidFill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7279800" y="4745274"/>
            <a:ext cx="1927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rgbClr val="C00000"/>
                </a:solidFill>
              </a:rPr>
              <a:t>D: @IP 2.2.2.2/24</a:t>
            </a:r>
          </a:p>
          <a:p>
            <a:r>
              <a:rPr lang="fr-FR" sz="1000" dirty="0">
                <a:solidFill>
                  <a:srgbClr val="C00000"/>
                </a:solidFill>
              </a:rPr>
              <a:t> </a:t>
            </a:r>
            <a:r>
              <a:rPr lang="fr-FR" sz="1000" dirty="0" smtClean="0">
                <a:solidFill>
                  <a:srgbClr val="C00000"/>
                </a:solidFill>
              </a:rPr>
              <a:t>    @MAC 65:32:12:5B:5A:1E</a:t>
            </a:r>
            <a:endParaRPr lang="fr-FR" sz="1000" dirty="0">
              <a:solidFill>
                <a:srgbClr val="C00000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629817" y="4672132"/>
            <a:ext cx="1927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rgbClr val="00B050"/>
                </a:solidFill>
              </a:rPr>
              <a:t>Fa0/0: @IP 1.1.1.254/24</a:t>
            </a:r>
          </a:p>
          <a:p>
            <a:r>
              <a:rPr lang="fr-FR" sz="1000" dirty="0">
                <a:solidFill>
                  <a:srgbClr val="00B050"/>
                </a:solidFill>
              </a:rPr>
              <a:t> </a:t>
            </a:r>
            <a:r>
              <a:rPr lang="fr-FR" sz="1000" dirty="0" smtClean="0">
                <a:solidFill>
                  <a:srgbClr val="00B050"/>
                </a:solidFill>
              </a:rPr>
              <a:t>    @MAC 22:33:44:55:66:77 </a:t>
            </a:r>
            <a:endParaRPr lang="fr-FR" sz="1000" dirty="0">
              <a:solidFill>
                <a:srgbClr val="00B050"/>
              </a:solidFill>
            </a:endParaRPr>
          </a:p>
        </p:txBody>
      </p:sp>
      <p:cxnSp>
        <p:nvCxnSpPr>
          <p:cNvPr id="21519" name="Connecteur droit avec flèche 21518"/>
          <p:cNvCxnSpPr>
            <a:stCxn id="1032" idx="1"/>
            <a:endCxn id="57" idx="0"/>
          </p:cNvCxnSpPr>
          <p:nvPr/>
        </p:nvCxnSpPr>
        <p:spPr>
          <a:xfrm flipH="1">
            <a:off x="3593805" y="4574817"/>
            <a:ext cx="442259" cy="97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0" name="ZoneTexte 21519"/>
          <p:cNvSpPr txBox="1"/>
          <p:nvPr/>
        </p:nvSpPr>
        <p:spPr>
          <a:xfrm>
            <a:off x="3630720" y="4376077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/>
              <a:t>Fa0/0</a:t>
            </a:r>
            <a:endParaRPr lang="fr-FR" sz="1000" dirty="0"/>
          </a:p>
        </p:txBody>
      </p:sp>
      <p:sp>
        <p:nvSpPr>
          <p:cNvPr id="61" name="ZoneTexte 60"/>
          <p:cNvSpPr txBox="1"/>
          <p:nvPr/>
        </p:nvSpPr>
        <p:spPr>
          <a:xfrm>
            <a:off x="4742973" y="4375663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/>
              <a:t>Fa0/1</a:t>
            </a:r>
            <a:endParaRPr lang="fr-FR" sz="1000" dirty="0"/>
          </a:p>
        </p:txBody>
      </p:sp>
      <p:sp>
        <p:nvSpPr>
          <p:cNvPr id="62" name="ZoneTexte 61"/>
          <p:cNvSpPr txBox="1"/>
          <p:nvPr/>
        </p:nvSpPr>
        <p:spPr>
          <a:xfrm>
            <a:off x="4416813" y="4715678"/>
            <a:ext cx="1927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rgbClr val="C00000"/>
                </a:solidFill>
              </a:rPr>
              <a:t>Fa0/1: @IP 2.2.2.254/24</a:t>
            </a:r>
          </a:p>
          <a:p>
            <a:r>
              <a:rPr lang="fr-FR" sz="1000" dirty="0">
                <a:solidFill>
                  <a:srgbClr val="C00000"/>
                </a:solidFill>
              </a:rPr>
              <a:t> </a:t>
            </a:r>
            <a:r>
              <a:rPr lang="fr-FR" sz="1000" dirty="0" smtClean="0">
                <a:solidFill>
                  <a:srgbClr val="C00000"/>
                </a:solidFill>
              </a:rPr>
              <a:t>    @MAC 88:99:10:11:22:33 </a:t>
            </a:r>
            <a:endParaRPr lang="fr-FR" sz="1000" dirty="0">
              <a:solidFill>
                <a:srgbClr val="C00000"/>
              </a:solidFill>
            </a:endParaRPr>
          </a:p>
        </p:txBody>
      </p:sp>
      <p:cxnSp>
        <p:nvCxnSpPr>
          <p:cNvPr id="21522" name="Connecteur droit avec flèche 21521"/>
          <p:cNvCxnSpPr>
            <a:stCxn id="61" idx="1"/>
          </p:cNvCxnSpPr>
          <p:nvPr/>
        </p:nvCxnSpPr>
        <p:spPr>
          <a:xfrm>
            <a:off x="4742973" y="4498774"/>
            <a:ext cx="255038" cy="1566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14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3204"/>
            <a:ext cx="8229600" cy="825500"/>
          </a:xfrm>
        </p:spPr>
        <p:txBody>
          <a:bodyPr>
            <a:normAutofit/>
          </a:bodyPr>
          <a:lstStyle/>
          <a:p>
            <a:r>
              <a:rPr lang="fr-FR" dirty="0" smtClean="0"/>
              <a:t>Explications: Protocole ARP</a:t>
            </a:r>
            <a:endParaRPr lang="fr-FR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9368" y="913284"/>
            <a:ext cx="8942758" cy="2376264"/>
          </a:xfrm>
        </p:spPr>
        <p:txBody>
          <a:bodyPr>
            <a:noAutofit/>
          </a:bodyPr>
          <a:lstStyle/>
          <a:p>
            <a:r>
              <a:rPr lang="fr-FR" sz="1150" dirty="0" smtClean="0"/>
              <a:t>Cas 1: A envoie un message à B (exemple: </a:t>
            </a:r>
            <a:r>
              <a:rPr lang="fr-FR" sz="1150" dirty="0" err="1" smtClean="0"/>
              <a:t>ping</a:t>
            </a:r>
            <a:r>
              <a:rPr lang="fr-FR" sz="1150" dirty="0" smtClean="0"/>
              <a:t> 1.1.1.2)</a:t>
            </a:r>
          </a:p>
          <a:p>
            <a:pPr lvl="1"/>
            <a:r>
              <a:rPr lang="fr-FR" sz="1150" dirty="0" smtClean="0"/>
              <a:t>Opération 1 sur A: RES1= @IP A &amp; masque réseau de A</a:t>
            </a:r>
          </a:p>
          <a:p>
            <a:pPr lvl="1"/>
            <a:r>
              <a:rPr lang="fr-FR" sz="1150" dirty="0" smtClean="0"/>
              <a:t>Opération 2 sur A: RES2= @IP B &amp; masque réseau de A</a:t>
            </a:r>
          </a:p>
          <a:p>
            <a:pPr lvl="2"/>
            <a:r>
              <a:rPr lang="fr-FR" sz="950" dirty="0" smtClean="0">
                <a:solidFill>
                  <a:srgbClr val="1C8ED4"/>
                </a:solidFill>
              </a:rPr>
              <a:t>Si RES1 == RES2 alors A comprend que la destination B est dans le même réseau</a:t>
            </a:r>
          </a:p>
          <a:p>
            <a:pPr lvl="1"/>
            <a:r>
              <a:rPr lang="fr-FR" sz="1150" dirty="0"/>
              <a:t>S’il s’agit d’une première communication entre A et B alors A ne </a:t>
            </a:r>
            <a:r>
              <a:rPr lang="fr-FR" sz="1150" dirty="0" smtClean="0"/>
              <a:t>connait </a:t>
            </a:r>
            <a:r>
              <a:rPr lang="fr-FR" sz="1150" dirty="0"/>
              <a:t>pas l’adresse MAC de B (il ne </a:t>
            </a:r>
            <a:r>
              <a:rPr lang="fr-FR" sz="1150" dirty="0" smtClean="0"/>
              <a:t>connait </a:t>
            </a:r>
            <a:r>
              <a:rPr lang="fr-FR" sz="1150" dirty="0"/>
              <a:t>que l’adresse IP de </a:t>
            </a:r>
            <a:r>
              <a:rPr lang="fr-FR" sz="1150" dirty="0" smtClean="0"/>
              <a:t>B)</a:t>
            </a:r>
          </a:p>
          <a:p>
            <a:pPr lvl="1"/>
            <a:r>
              <a:rPr lang="fr-FR" sz="1150" dirty="0" smtClean="0"/>
              <a:t>A envoie une requête ARP (message de broadcast  vers l’@ MAC FF.FF.FF.FF.FF.FF) pour demander à toutes les machines du réseau 1.1.1.0/24   </a:t>
            </a:r>
            <a:r>
              <a:rPr lang="fr-FR" sz="1150" b="1" dirty="0" smtClean="0"/>
              <a:t> "si vôtre @IP est 1.1.1.2 alors envoyez moi votre @MAC SVP " </a:t>
            </a:r>
          </a:p>
          <a:p>
            <a:pPr lvl="1"/>
            <a:r>
              <a:rPr lang="fr-FR" sz="1150" dirty="0"/>
              <a:t>L</a:t>
            </a:r>
            <a:r>
              <a:rPr lang="fr-FR" sz="1150" dirty="0" smtClean="0"/>
              <a:t>a machine B répond à A, et uniquement à A. Les autres machines ne répondent pas</a:t>
            </a:r>
          </a:p>
          <a:p>
            <a:pPr lvl="1"/>
            <a:r>
              <a:rPr lang="fr-FR" sz="1150" dirty="0" smtClean="0"/>
              <a:t>A stocke une entrée dans la table </a:t>
            </a:r>
            <a:r>
              <a:rPr lang="fr-FR" sz="1150" dirty="0" err="1" smtClean="0"/>
              <a:t>arp</a:t>
            </a:r>
            <a:r>
              <a:rPr lang="fr-FR" sz="1150" dirty="0" smtClean="0"/>
              <a:t> (une association entre </a:t>
            </a:r>
            <a:r>
              <a:rPr lang="fr-FR" sz="1150" dirty="0" smtClean="0">
                <a:solidFill>
                  <a:srgbClr val="1C8ED4"/>
                </a:solidFill>
              </a:rPr>
              <a:t>l’@IP 1.1.1.2 et l’@MAC 1B:54:66:51:5C:10)</a:t>
            </a:r>
          </a:p>
          <a:p>
            <a:pPr lvl="1"/>
            <a:r>
              <a:rPr lang="fr-FR" sz="1150" dirty="0" smtClean="0"/>
              <a:t>A envoie une trame (les données) avec l’@MAC source de A et l’adresse MAC destination de B </a:t>
            </a:r>
          </a:p>
        </p:txBody>
      </p:sp>
      <p:grpSp>
        <p:nvGrpSpPr>
          <p:cNvPr id="46" name="Groupe 45"/>
          <p:cNvGrpSpPr/>
          <p:nvPr/>
        </p:nvGrpSpPr>
        <p:grpSpPr>
          <a:xfrm>
            <a:off x="-74408" y="3505572"/>
            <a:ext cx="9282184" cy="2201470"/>
            <a:chOff x="-74408" y="3505572"/>
            <a:chExt cx="9282184" cy="2201470"/>
          </a:xfrm>
        </p:grpSpPr>
        <p:grpSp>
          <p:nvGrpSpPr>
            <p:cNvPr id="21516" name="Groupe 21515"/>
            <p:cNvGrpSpPr/>
            <p:nvPr/>
          </p:nvGrpSpPr>
          <p:grpSpPr>
            <a:xfrm>
              <a:off x="-74408" y="4126581"/>
              <a:ext cx="7586042" cy="1557317"/>
              <a:chOff x="-1695444" y="2583768"/>
              <a:chExt cx="10764395" cy="2866020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5324535" y="2583768"/>
                <a:ext cx="3744416" cy="2808312"/>
              </a:xfrm>
              <a:prstGeom prst="rect">
                <a:avLst/>
              </a:prstGeom>
              <a:ln w="6350">
                <a:solidFill>
                  <a:schemeClr val="accent5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21510" name="Rectangle 21509"/>
              <p:cNvSpPr/>
              <p:nvPr/>
            </p:nvSpPr>
            <p:spPr>
              <a:xfrm>
                <a:off x="179512" y="2641476"/>
                <a:ext cx="3744416" cy="2808312"/>
              </a:xfrm>
              <a:prstGeom prst="rect">
                <a:avLst/>
              </a:prstGeom>
              <a:ln w="6350">
                <a:solidFill>
                  <a:schemeClr val="accent5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600" dirty="0"/>
              </a:p>
            </p:txBody>
          </p:sp>
          <p:pic>
            <p:nvPicPr>
              <p:cNvPr id="1032" name="Picture 8" descr="C:\Users\taghrid.asfour\AppData\Local\Microsoft\Windows\Temporary Internet Files\Content.IE5\ORDUKHSX\300px-Router.svg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7208" y="3557860"/>
                <a:ext cx="1003086" cy="67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9" descr="C:\Users\taghrid.asfour\AppData\Local\Microsoft\Windows\Temporary Internet Files\Content.IE5\3SY40NMV\Gnome-computer.svg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8384" y="2785492"/>
                <a:ext cx="576064" cy="576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ZoneTexte 10"/>
              <p:cNvSpPr txBox="1"/>
              <p:nvPr/>
            </p:nvSpPr>
            <p:spPr>
              <a:xfrm>
                <a:off x="-1695444" y="3020945"/>
                <a:ext cx="2735747" cy="679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900" dirty="0" smtClean="0">
                    <a:solidFill>
                      <a:srgbClr val="00B050"/>
                    </a:solidFill>
                  </a:rPr>
                  <a:t>A: @IP 1.1.1.1/24</a:t>
                </a:r>
              </a:p>
              <a:p>
                <a:r>
                  <a:rPr lang="fr-FR" sz="900" dirty="0">
                    <a:solidFill>
                      <a:srgbClr val="00B050"/>
                    </a:solidFill>
                  </a:rPr>
                  <a:t> </a:t>
                </a:r>
                <a:r>
                  <a:rPr lang="fr-FR" sz="900" dirty="0" smtClean="0">
                    <a:solidFill>
                      <a:srgbClr val="00B050"/>
                    </a:solidFill>
                  </a:rPr>
                  <a:t>    @MAC 01:32:45:5B:5D:0A </a:t>
                </a:r>
                <a:endParaRPr lang="fr-FR" sz="90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3" name="Connecteur droit 12"/>
              <p:cNvCxnSpPr/>
              <p:nvPr/>
            </p:nvCxnSpPr>
            <p:spPr>
              <a:xfrm>
                <a:off x="860240" y="3073524"/>
                <a:ext cx="1281540" cy="914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16"/>
              <p:cNvCxnSpPr/>
              <p:nvPr/>
            </p:nvCxnSpPr>
            <p:spPr>
              <a:xfrm flipV="1">
                <a:off x="939348" y="3897237"/>
                <a:ext cx="1112372" cy="6274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1" name="Picture 7" descr="C:\Users\taghrid.asfour\AppData\Local\Microsoft\Windows\Temporary Internet Files\Content.IE5\GK0E53HA\blue-switch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3688" y="3567910"/>
                <a:ext cx="864096" cy="668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4" name="Connecteur droit 23"/>
              <p:cNvCxnSpPr>
                <a:stCxn id="1031" idx="3"/>
                <a:endCxn id="1032" idx="1"/>
              </p:cNvCxnSpPr>
              <p:nvPr/>
            </p:nvCxnSpPr>
            <p:spPr>
              <a:xfrm flipV="1">
                <a:off x="2627784" y="3897238"/>
                <a:ext cx="1509424" cy="50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/>
              <p:cNvCxnSpPr>
                <a:stCxn id="1032" idx="3"/>
              </p:cNvCxnSpPr>
              <p:nvPr/>
            </p:nvCxnSpPr>
            <p:spPr>
              <a:xfrm>
                <a:off x="5140294" y="3897238"/>
                <a:ext cx="1735962" cy="50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30"/>
              <p:cNvCxnSpPr>
                <a:endCxn id="22" idx="1"/>
              </p:cNvCxnSpPr>
              <p:nvPr/>
            </p:nvCxnSpPr>
            <p:spPr>
              <a:xfrm flipV="1">
                <a:off x="7164288" y="3073524"/>
                <a:ext cx="864096" cy="72979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08" name="Connecteur droit 21507"/>
              <p:cNvCxnSpPr/>
              <p:nvPr/>
            </p:nvCxnSpPr>
            <p:spPr>
              <a:xfrm>
                <a:off x="7092280" y="3897237"/>
                <a:ext cx="1080120" cy="9154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9" descr="C:\Users\taghrid.asfour\AppData\Local\Microsoft\Windows\Temporary Internet Files\Content.IE5\3SY40NMV\Gnome-computer.svg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4368" y="4418545"/>
                <a:ext cx="576064" cy="576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7" descr="C:\Users\taghrid.asfour\AppData\Local\Microsoft\Windows\Temporary Internet Files\Content.IE5\GK0E53HA\blue-switch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60232" y="3567910"/>
                <a:ext cx="864096" cy="668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3" name="Picture 9" descr="C:\Users\taghrid.asfour\AppData\Local\Microsoft\Windows\Temporary Internet Files\Content.IE5\3SY40NMV\Gnome-computer.svg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8283" y="2743130"/>
                <a:ext cx="576064" cy="576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9" descr="C:\Users\taghrid.asfour\AppData\Local\Microsoft\Windows\Temporary Internet Files\Content.IE5\3SY40NMV\Gnome-computer.svg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208" y="4236615"/>
                <a:ext cx="576064" cy="576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512" name="ZoneTexte 21511"/>
              <p:cNvSpPr txBox="1"/>
              <p:nvPr/>
            </p:nvSpPr>
            <p:spPr>
              <a:xfrm>
                <a:off x="1555732" y="2785491"/>
                <a:ext cx="2581477" cy="509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smtClean="0"/>
                  <a:t>Réseau: 1.1.1.0/24</a:t>
                </a:r>
                <a:endParaRPr lang="fr-FR" sz="1200" dirty="0"/>
              </a:p>
            </p:txBody>
          </p:sp>
          <p:sp>
            <p:nvSpPr>
              <p:cNvPr id="48" name="ZoneTexte 47"/>
              <p:cNvSpPr txBox="1"/>
              <p:nvPr/>
            </p:nvSpPr>
            <p:spPr>
              <a:xfrm>
                <a:off x="5395981" y="2765746"/>
                <a:ext cx="2776417" cy="509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smtClean="0"/>
                  <a:t>Réseau: 2.2.2.0/24</a:t>
                </a:r>
                <a:endParaRPr lang="fr-FR" sz="1200" dirty="0"/>
              </a:p>
            </p:txBody>
          </p:sp>
        </p:grpSp>
        <p:sp>
          <p:nvSpPr>
            <p:cNvPr id="54" name="ZoneTexte 53"/>
            <p:cNvSpPr txBox="1"/>
            <p:nvPr/>
          </p:nvSpPr>
          <p:spPr>
            <a:xfrm>
              <a:off x="-13320" y="5337710"/>
              <a:ext cx="1927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>
                  <a:solidFill>
                    <a:srgbClr val="00B050"/>
                  </a:solidFill>
                </a:rPr>
                <a:t>B</a:t>
              </a:r>
              <a:r>
                <a:rPr lang="fr-FR" sz="900" dirty="0" smtClean="0">
                  <a:solidFill>
                    <a:srgbClr val="00B050"/>
                  </a:solidFill>
                </a:rPr>
                <a:t>: @IP 1.1.1.2/24</a:t>
              </a:r>
            </a:p>
            <a:p>
              <a:r>
                <a:rPr lang="fr-FR" sz="900" dirty="0">
                  <a:solidFill>
                    <a:srgbClr val="00B050"/>
                  </a:solidFill>
                </a:rPr>
                <a:t> </a:t>
              </a:r>
              <a:r>
                <a:rPr lang="fr-FR" sz="900" dirty="0" smtClean="0">
                  <a:solidFill>
                    <a:srgbClr val="00B050"/>
                  </a:solidFill>
                </a:rPr>
                <a:t>    @MAC 1B:54:66:51:5C:10 </a:t>
              </a:r>
              <a:endParaRPr lang="fr-FR" sz="900" dirty="0">
                <a:solidFill>
                  <a:srgbClr val="00B050"/>
                </a:solidFill>
              </a:endParaRPr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7260327" y="4166463"/>
              <a:ext cx="1927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>
                  <a:solidFill>
                    <a:srgbClr val="C00000"/>
                  </a:solidFill>
                </a:rPr>
                <a:t>C</a:t>
              </a:r>
              <a:r>
                <a:rPr lang="fr-FR" sz="900" dirty="0" smtClean="0">
                  <a:solidFill>
                    <a:srgbClr val="C00000"/>
                  </a:solidFill>
                </a:rPr>
                <a:t>: @IP 2.2.2.1/24</a:t>
              </a:r>
            </a:p>
            <a:p>
              <a:r>
                <a:rPr lang="fr-FR" sz="900" dirty="0">
                  <a:solidFill>
                    <a:srgbClr val="C00000"/>
                  </a:solidFill>
                </a:rPr>
                <a:t> </a:t>
              </a:r>
              <a:r>
                <a:rPr lang="fr-FR" sz="900" dirty="0" smtClean="0">
                  <a:solidFill>
                    <a:srgbClr val="C00000"/>
                  </a:solidFill>
                </a:rPr>
                <a:t>    @MAC 44:65:52:5C:5E:12 </a:t>
              </a:r>
              <a:endParaRPr lang="fr-FR" sz="900" dirty="0">
                <a:solidFill>
                  <a:srgbClr val="C0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7279800" y="5010742"/>
              <a:ext cx="1927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solidFill>
                    <a:srgbClr val="C00000"/>
                  </a:solidFill>
                </a:rPr>
                <a:t>D: @IP 2.2.2.2/24</a:t>
              </a:r>
            </a:p>
            <a:p>
              <a:r>
                <a:rPr lang="fr-FR" sz="900" dirty="0">
                  <a:solidFill>
                    <a:srgbClr val="C00000"/>
                  </a:solidFill>
                </a:rPr>
                <a:t> </a:t>
              </a:r>
              <a:r>
                <a:rPr lang="fr-FR" sz="900" dirty="0" smtClean="0">
                  <a:solidFill>
                    <a:srgbClr val="C00000"/>
                  </a:solidFill>
                </a:rPr>
                <a:t>    @MAC 65:32:12:5B:5A:1E</a:t>
              </a:r>
              <a:endParaRPr lang="fr-FR" sz="900" dirty="0">
                <a:solidFill>
                  <a:srgbClr val="C0000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2629817" y="4937600"/>
              <a:ext cx="1927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solidFill>
                    <a:srgbClr val="00B050"/>
                  </a:solidFill>
                </a:rPr>
                <a:t>Fa0/0: @IP 1.1.1.254/24</a:t>
              </a:r>
            </a:p>
            <a:p>
              <a:r>
                <a:rPr lang="fr-FR" sz="900" dirty="0">
                  <a:solidFill>
                    <a:srgbClr val="00B050"/>
                  </a:solidFill>
                </a:rPr>
                <a:t> </a:t>
              </a:r>
              <a:r>
                <a:rPr lang="fr-FR" sz="900" dirty="0" smtClean="0">
                  <a:solidFill>
                    <a:srgbClr val="00B050"/>
                  </a:solidFill>
                </a:rPr>
                <a:t>    @MAC 22:33:44:55:66:77 </a:t>
              </a:r>
              <a:endParaRPr lang="fr-FR" sz="900" dirty="0">
                <a:solidFill>
                  <a:srgbClr val="00B050"/>
                </a:solidFill>
              </a:endParaRPr>
            </a:p>
          </p:txBody>
        </p:sp>
        <p:cxnSp>
          <p:nvCxnSpPr>
            <p:cNvPr id="21519" name="Connecteur droit avec flèche 21518"/>
            <p:cNvCxnSpPr>
              <a:stCxn id="1032" idx="1"/>
              <a:endCxn id="57" idx="0"/>
            </p:cNvCxnSpPr>
            <p:nvPr/>
          </p:nvCxnSpPr>
          <p:spPr>
            <a:xfrm flipH="1">
              <a:off x="3593805" y="4840285"/>
              <a:ext cx="442259" cy="973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20" name="ZoneTexte 21519"/>
            <p:cNvSpPr txBox="1"/>
            <p:nvPr/>
          </p:nvSpPr>
          <p:spPr>
            <a:xfrm>
              <a:off x="3630720" y="4641545"/>
              <a:ext cx="47961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dirty="0" smtClean="0"/>
                <a:t>Fa0/0</a:t>
              </a:r>
              <a:endParaRPr lang="fr-FR" sz="900" dirty="0"/>
            </a:p>
          </p:txBody>
        </p:sp>
        <p:sp>
          <p:nvSpPr>
            <p:cNvPr id="61" name="ZoneTexte 60"/>
            <p:cNvSpPr txBox="1"/>
            <p:nvPr/>
          </p:nvSpPr>
          <p:spPr>
            <a:xfrm>
              <a:off x="4742973" y="4641131"/>
              <a:ext cx="47961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dirty="0" smtClean="0"/>
                <a:t>Fa0/1</a:t>
              </a:r>
              <a:endParaRPr lang="fr-FR" sz="900" dirty="0"/>
            </a:p>
          </p:txBody>
        </p:sp>
        <p:sp>
          <p:nvSpPr>
            <p:cNvPr id="62" name="ZoneTexte 61"/>
            <p:cNvSpPr txBox="1"/>
            <p:nvPr/>
          </p:nvSpPr>
          <p:spPr>
            <a:xfrm>
              <a:off x="4416813" y="4981146"/>
              <a:ext cx="1927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solidFill>
                    <a:srgbClr val="C00000"/>
                  </a:solidFill>
                </a:rPr>
                <a:t>Fa0/1: @IP 2.2.2.254/24</a:t>
              </a:r>
            </a:p>
            <a:p>
              <a:r>
                <a:rPr lang="fr-FR" sz="900" dirty="0">
                  <a:solidFill>
                    <a:srgbClr val="C00000"/>
                  </a:solidFill>
                </a:rPr>
                <a:t> </a:t>
              </a:r>
              <a:r>
                <a:rPr lang="fr-FR" sz="900" dirty="0" smtClean="0">
                  <a:solidFill>
                    <a:srgbClr val="C00000"/>
                  </a:solidFill>
                </a:rPr>
                <a:t>    @MAC 88:99:10:11:22:33 </a:t>
              </a:r>
              <a:endParaRPr lang="fr-FR" sz="900" dirty="0">
                <a:solidFill>
                  <a:srgbClr val="C00000"/>
                </a:solidFill>
              </a:endParaRPr>
            </a:p>
          </p:txBody>
        </p:sp>
        <p:cxnSp>
          <p:nvCxnSpPr>
            <p:cNvPr id="21522" name="Connecteur droit avec flèche 21521"/>
            <p:cNvCxnSpPr>
              <a:stCxn id="61" idx="1"/>
            </p:cNvCxnSpPr>
            <p:nvPr/>
          </p:nvCxnSpPr>
          <p:spPr>
            <a:xfrm>
              <a:off x="4742973" y="4756547"/>
              <a:ext cx="255038" cy="16437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24" name="Connecteur droit avec flèche 21523"/>
            <p:cNvCxnSpPr/>
            <p:nvPr/>
          </p:nvCxnSpPr>
          <p:spPr>
            <a:xfrm>
              <a:off x="1901188" y="4415489"/>
              <a:ext cx="554111" cy="29165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31" name="Connecteur droit avec flèche 21530"/>
            <p:cNvCxnSpPr/>
            <p:nvPr/>
          </p:nvCxnSpPr>
          <p:spPr>
            <a:xfrm flipV="1">
              <a:off x="2972320" y="4707144"/>
              <a:ext cx="531872" cy="273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/>
            <p:nvPr/>
          </p:nvCxnSpPr>
          <p:spPr>
            <a:xfrm flipH="1">
              <a:off x="1939752" y="4862276"/>
              <a:ext cx="360660" cy="16241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/>
            <p:nvPr/>
          </p:nvCxnSpPr>
          <p:spPr>
            <a:xfrm>
              <a:off x="369569" y="3690238"/>
              <a:ext cx="87736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1534" name="ZoneTexte 21533"/>
            <p:cNvSpPr txBox="1"/>
            <p:nvPr/>
          </p:nvSpPr>
          <p:spPr>
            <a:xfrm>
              <a:off x="1383109" y="3505572"/>
              <a:ext cx="12041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 smtClean="0">
                  <a:solidFill>
                    <a:schemeClr val="accent6">
                      <a:lumMod val="50000"/>
                    </a:schemeClr>
                  </a:solidFill>
                </a:rPr>
                <a:t>1: Requête ARP</a:t>
              </a:r>
              <a:endParaRPr lang="fr-FR" sz="105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81" name="Connecteur droit avec flèche 80"/>
            <p:cNvCxnSpPr/>
            <p:nvPr/>
          </p:nvCxnSpPr>
          <p:spPr>
            <a:xfrm>
              <a:off x="395536" y="4009628"/>
              <a:ext cx="87736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82" name="ZoneTexte 81"/>
            <p:cNvSpPr txBox="1"/>
            <p:nvPr/>
          </p:nvSpPr>
          <p:spPr>
            <a:xfrm>
              <a:off x="1409076" y="3824962"/>
              <a:ext cx="12362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 smtClean="0">
                  <a:solidFill>
                    <a:schemeClr val="accent3">
                      <a:lumMod val="75000"/>
                    </a:schemeClr>
                  </a:solidFill>
                </a:rPr>
                <a:t>2: Réponse ARP</a:t>
              </a:r>
              <a:endParaRPr lang="fr-FR" sz="105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83" name="Connecteur droit avec flèche 82"/>
            <p:cNvCxnSpPr/>
            <p:nvPr/>
          </p:nvCxnSpPr>
          <p:spPr>
            <a:xfrm flipV="1">
              <a:off x="1901188" y="4946274"/>
              <a:ext cx="507037" cy="2265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endCxn id="11" idx="3"/>
            </p:cNvCxnSpPr>
            <p:nvPr/>
          </p:nvCxnSpPr>
          <p:spPr>
            <a:xfrm flipH="1" flipV="1">
              <a:off x="1853568" y="4548797"/>
              <a:ext cx="417432" cy="2349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Connecteur droit avec flèche 92"/>
            <p:cNvCxnSpPr/>
            <p:nvPr/>
          </p:nvCxnSpPr>
          <p:spPr>
            <a:xfrm>
              <a:off x="3419732" y="3735112"/>
              <a:ext cx="87736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94" name="ZoneTexte 93"/>
            <p:cNvSpPr txBox="1"/>
            <p:nvPr/>
          </p:nvSpPr>
          <p:spPr>
            <a:xfrm>
              <a:off x="4328926" y="3525132"/>
              <a:ext cx="15231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  <a:r>
                <a:rPr lang="fr-FR" sz="1050" dirty="0" smtClean="0">
                  <a:solidFill>
                    <a:schemeClr val="accent4">
                      <a:lumMod val="75000"/>
                    </a:schemeClr>
                  </a:solidFill>
                </a:rPr>
                <a:t>: Trame de données</a:t>
              </a:r>
              <a:endParaRPr lang="fr-FR" sz="105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cxnSp>
          <p:nvCxnSpPr>
            <p:cNvPr id="96" name="Connecteur droit avec flèche 95"/>
            <p:cNvCxnSpPr>
              <a:endCxn id="1031" idx="0"/>
            </p:cNvCxnSpPr>
            <p:nvPr/>
          </p:nvCxnSpPr>
          <p:spPr>
            <a:xfrm>
              <a:off x="1939752" y="4269661"/>
              <a:ext cx="728089" cy="391676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Connecteur droit avec flèche 97"/>
            <p:cNvCxnSpPr/>
            <p:nvPr/>
          </p:nvCxnSpPr>
          <p:spPr>
            <a:xfrm flipH="1">
              <a:off x="1960790" y="5024693"/>
              <a:ext cx="605558" cy="255364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4" name="ZoneTexte 43"/>
            <p:cNvSpPr txBox="1"/>
            <p:nvPr/>
          </p:nvSpPr>
          <p:spPr>
            <a:xfrm>
              <a:off x="1865747" y="4764655"/>
              <a:ext cx="19008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/>
                <a:t>1</a:t>
              </a:r>
              <a:endParaRPr lang="fr-FR" sz="900" dirty="0"/>
            </a:p>
          </p:txBody>
        </p:sp>
        <p:sp>
          <p:nvSpPr>
            <p:cNvPr id="104" name="ZoneTexte 103"/>
            <p:cNvSpPr txBox="1"/>
            <p:nvPr/>
          </p:nvSpPr>
          <p:spPr>
            <a:xfrm>
              <a:off x="3106861" y="4556477"/>
              <a:ext cx="19008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/>
                <a:t>1</a:t>
              </a:r>
              <a:endParaRPr lang="fr-FR" sz="900" dirty="0"/>
            </a:p>
          </p:txBody>
        </p:sp>
        <p:sp>
          <p:nvSpPr>
            <p:cNvPr id="105" name="ZoneTexte 104"/>
            <p:cNvSpPr txBox="1"/>
            <p:nvPr/>
          </p:nvSpPr>
          <p:spPr>
            <a:xfrm>
              <a:off x="1993210" y="4410129"/>
              <a:ext cx="19008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/>
                <a:t>1</a:t>
              </a:r>
              <a:endParaRPr lang="fr-FR" sz="900" dirty="0"/>
            </a:p>
          </p:txBody>
        </p:sp>
        <p:sp>
          <p:nvSpPr>
            <p:cNvPr id="106" name="ZoneTexte 105"/>
            <p:cNvSpPr txBox="1"/>
            <p:nvPr/>
          </p:nvSpPr>
          <p:spPr>
            <a:xfrm>
              <a:off x="2083542" y="4940343"/>
              <a:ext cx="19950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/>
                <a:t>2</a:t>
              </a:r>
            </a:p>
          </p:txBody>
        </p:sp>
        <p:sp>
          <p:nvSpPr>
            <p:cNvPr id="107" name="ZoneTexte 106"/>
            <p:cNvSpPr txBox="1"/>
            <p:nvPr/>
          </p:nvSpPr>
          <p:spPr>
            <a:xfrm>
              <a:off x="1865747" y="4603859"/>
              <a:ext cx="19950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/>
                <a:t>2</a:t>
              </a:r>
            </a:p>
          </p:txBody>
        </p:sp>
        <p:sp>
          <p:nvSpPr>
            <p:cNvPr id="108" name="ZoneTexte 107"/>
            <p:cNvSpPr txBox="1"/>
            <p:nvPr/>
          </p:nvSpPr>
          <p:spPr>
            <a:xfrm>
              <a:off x="2308471" y="5049762"/>
              <a:ext cx="19950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/>
                <a:t>3</a:t>
              </a:r>
              <a:endParaRPr lang="fr-FR" sz="900" dirty="0"/>
            </a:p>
          </p:txBody>
        </p:sp>
        <p:sp>
          <p:nvSpPr>
            <p:cNvPr id="109" name="ZoneTexte 108"/>
            <p:cNvSpPr txBox="1"/>
            <p:nvPr/>
          </p:nvSpPr>
          <p:spPr>
            <a:xfrm>
              <a:off x="2363362" y="4415489"/>
              <a:ext cx="19950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/>
                <a:t>3</a:t>
              </a:r>
              <a:endParaRPr lang="fr-F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790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3204"/>
            <a:ext cx="8229600" cy="825500"/>
          </a:xfrm>
        </p:spPr>
        <p:txBody>
          <a:bodyPr>
            <a:normAutofit/>
          </a:bodyPr>
          <a:lstStyle/>
          <a:p>
            <a:r>
              <a:rPr lang="fr-FR" dirty="0" smtClean="0"/>
              <a:t>Explications: Protocole ARP</a:t>
            </a:r>
            <a:endParaRPr lang="fr-FR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9368" y="913284"/>
            <a:ext cx="8942758" cy="2664296"/>
          </a:xfrm>
        </p:spPr>
        <p:txBody>
          <a:bodyPr>
            <a:noAutofit/>
          </a:bodyPr>
          <a:lstStyle/>
          <a:p>
            <a:r>
              <a:rPr lang="fr-FR" sz="1150" dirty="0" smtClean="0"/>
              <a:t>Cas 2: A envoie un message à C (exemple: </a:t>
            </a:r>
            <a:r>
              <a:rPr lang="fr-FR" sz="1150" dirty="0" err="1" smtClean="0"/>
              <a:t>ping</a:t>
            </a:r>
            <a:r>
              <a:rPr lang="fr-FR" sz="1150" dirty="0" smtClean="0"/>
              <a:t> 2.2.2.1)</a:t>
            </a:r>
          </a:p>
          <a:p>
            <a:pPr lvl="1"/>
            <a:r>
              <a:rPr lang="fr-FR" sz="1150" dirty="0" smtClean="0"/>
              <a:t>Opération 1 sur A: RES1= @IP A &amp; masque réseau de A</a:t>
            </a:r>
          </a:p>
          <a:p>
            <a:pPr lvl="1"/>
            <a:r>
              <a:rPr lang="fr-FR" sz="1150" dirty="0" smtClean="0"/>
              <a:t>Opération 2 sur A: RES2= @IP C &amp; masque réseau de A</a:t>
            </a:r>
          </a:p>
          <a:p>
            <a:pPr lvl="2"/>
            <a:r>
              <a:rPr lang="fr-FR" sz="950" dirty="0" smtClean="0">
                <a:solidFill>
                  <a:srgbClr val="1C8ED4"/>
                </a:solidFill>
              </a:rPr>
              <a:t>RES1 != RES2 alors A comprend que la destination C n’est dans le même réseau</a:t>
            </a:r>
          </a:p>
          <a:p>
            <a:pPr lvl="1"/>
            <a:r>
              <a:rPr lang="fr-FR" sz="1150" dirty="0" smtClean="0"/>
              <a:t>A doit envoyer la trame à sa passerelle (Fa0/0 du routeur)</a:t>
            </a:r>
          </a:p>
          <a:p>
            <a:pPr lvl="1"/>
            <a:r>
              <a:rPr lang="fr-FR" sz="1150" dirty="0" smtClean="0"/>
              <a:t>A récupère l’adresse MAC de Fa0/0 avec ARP (comme expliqué précédemment car A et Fa0/0 sont dans le réseau)</a:t>
            </a:r>
          </a:p>
          <a:p>
            <a:pPr lvl="1"/>
            <a:r>
              <a:rPr lang="fr-FR" sz="1150" dirty="0" smtClean="0"/>
              <a:t>A envoie la trame à la Fa0/0</a:t>
            </a:r>
          </a:p>
          <a:p>
            <a:pPr lvl="1"/>
            <a:r>
              <a:rPr lang="fr-FR" sz="1150" dirty="0" smtClean="0"/>
              <a:t>Le routeur reçoit la trame et supprime l’entête Ethernet</a:t>
            </a:r>
          </a:p>
          <a:p>
            <a:pPr lvl="1"/>
            <a:r>
              <a:rPr lang="fr-FR" sz="1150" dirty="0" smtClean="0"/>
              <a:t>Le routeur sait qu’il faut acheminer le paquet via la fa0/1 (on l’expliquera ultérieurement)</a:t>
            </a:r>
          </a:p>
          <a:p>
            <a:pPr lvl="1"/>
            <a:r>
              <a:rPr lang="fr-FR" sz="1150" dirty="0" smtClean="0"/>
              <a:t>Le routeur ajoute une nouvelle entête Ethernet avec l’@MAC source de Fa0/1 et l’@MAC destination de C</a:t>
            </a:r>
          </a:p>
          <a:p>
            <a:pPr lvl="2"/>
            <a:r>
              <a:rPr lang="fr-FR" sz="950" dirty="0" smtClean="0"/>
              <a:t>Si c’est la première communication entre la f0/1 et C alors le routeur envoie une requête ARP via la F0/1 à destination du réseau 2.2.2.0/24</a:t>
            </a:r>
          </a:p>
          <a:p>
            <a:pPr lvl="2"/>
            <a:r>
              <a:rPr lang="fr-FR" sz="950" dirty="0" smtClean="0"/>
              <a:t>C répond à la requête ARP et donne son @MAC au routeur qui le stocke dans sa table </a:t>
            </a:r>
            <a:r>
              <a:rPr lang="fr-FR" sz="950" dirty="0" err="1" smtClean="0"/>
              <a:t>arp</a:t>
            </a:r>
            <a:r>
              <a:rPr lang="fr-FR" sz="950" dirty="0" smtClean="0"/>
              <a:t> et achemine la trame de f0/1 à C</a:t>
            </a:r>
            <a:endParaRPr lang="fr-FR" sz="950" dirty="0"/>
          </a:p>
          <a:p>
            <a:pPr lvl="1"/>
            <a:endParaRPr lang="fr-FR" sz="1150" dirty="0" smtClean="0"/>
          </a:p>
        </p:txBody>
      </p:sp>
      <p:grpSp>
        <p:nvGrpSpPr>
          <p:cNvPr id="46" name="Groupe 45"/>
          <p:cNvGrpSpPr/>
          <p:nvPr/>
        </p:nvGrpSpPr>
        <p:grpSpPr>
          <a:xfrm>
            <a:off x="0" y="3865613"/>
            <a:ext cx="9252520" cy="1650374"/>
            <a:chOff x="-74408" y="4126581"/>
            <a:chExt cx="9282184" cy="1560305"/>
          </a:xfrm>
        </p:grpSpPr>
        <p:grpSp>
          <p:nvGrpSpPr>
            <p:cNvPr id="21516" name="Groupe 21515"/>
            <p:cNvGrpSpPr/>
            <p:nvPr/>
          </p:nvGrpSpPr>
          <p:grpSpPr>
            <a:xfrm>
              <a:off x="-74408" y="4126581"/>
              <a:ext cx="7586042" cy="1557315"/>
              <a:chOff x="-1695444" y="2583768"/>
              <a:chExt cx="10764395" cy="2866020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5324535" y="2583768"/>
                <a:ext cx="3744416" cy="2808312"/>
              </a:xfrm>
              <a:prstGeom prst="rect">
                <a:avLst/>
              </a:prstGeom>
              <a:ln w="6350">
                <a:solidFill>
                  <a:schemeClr val="accent5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21510" name="Rectangle 21509"/>
              <p:cNvSpPr/>
              <p:nvPr/>
            </p:nvSpPr>
            <p:spPr>
              <a:xfrm>
                <a:off x="179512" y="2641476"/>
                <a:ext cx="3744416" cy="2808312"/>
              </a:xfrm>
              <a:prstGeom prst="rect">
                <a:avLst/>
              </a:prstGeom>
              <a:ln w="6350">
                <a:solidFill>
                  <a:schemeClr val="accent5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600" dirty="0"/>
              </a:p>
            </p:txBody>
          </p:sp>
          <p:pic>
            <p:nvPicPr>
              <p:cNvPr id="1032" name="Picture 8" descr="C:\Users\taghrid.asfour\AppData\Local\Microsoft\Windows\Temporary Internet Files\Content.IE5\ORDUKHSX\300px-Router.svg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7208" y="3557860"/>
                <a:ext cx="1003086" cy="67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9" descr="C:\Users\taghrid.asfour\AppData\Local\Microsoft\Windows\Temporary Internet Files\Content.IE5\3SY40NMV\Gnome-computer.svg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8384" y="2785492"/>
                <a:ext cx="576064" cy="576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ZoneTexte 10"/>
              <p:cNvSpPr txBox="1"/>
              <p:nvPr/>
            </p:nvSpPr>
            <p:spPr>
              <a:xfrm>
                <a:off x="-1695444" y="3020946"/>
                <a:ext cx="2735746" cy="642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900" dirty="0" smtClean="0">
                    <a:solidFill>
                      <a:srgbClr val="00B050"/>
                    </a:solidFill>
                  </a:rPr>
                  <a:t>A: @IP 1.1.1.1/24</a:t>
                </a:r>
              </a:p>
              <a:p>
                <a:r>
                  <a:rPr lang="fr-FR" sz="900" dirty="0">
                    <a:solidFill>
                      <a:srgbClr val="00B050"/>
                    </a:solidFill>
                  </a:rPr>
                  <a:t> </a:t>
                </a:r>
                <a:r>
                  <a:rPr lang="fr-FR" sz="900" dirty="0" smtClean="0">
                    <a:solidFill>
                      <a:srgbClr val="00B050"/>
                    </a:solidFill>
                  </a:rPr>
                  <a:t>    @MAC 01:32:45:5B:5D:0A </a:t>
                </a:r>
                <a:endParaRPr lang="fr-FR" sz="90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3" name="Connecteur droit 12"/>
              <p:cNvCxnSpPr/>
              <p:nvPr/>
            </p:nvCxnSpPr>
            <p:spPr>
              <a:xfrm>
                <a:off x="860240" y="3073524"/>
                <a:ext cx="1281540" cy="914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16"/>
              <p:cNvCxnSpPr/>
              <p:nvPr/>
            </p:nvCxnSpPr>
            <p:spPr>
              <a:xfrm flipV="1">
                <a:off x="939348" y="3897237"/>
                <a:ext cx="1112372" cy="6274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1" name="Picture 7" descr="C:\Users\taghrid.asfour\AppData\Local\Microsoft\Windows\Temporary Internet Files\Content.IE5\GK0E53HA\blue-switch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3688" y="3567910"/>
                <a:ext cx="864096" cy="668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4" name="Connecteur droit 23"/>
              <p:cNvCxnSpPr>
                <a:stCxn id="1031" idx="3"/>
                <a:endCxn id="1032" idx="1"/>
              </p:cNvCxnSpPr>
              <p:nvPr/>
            </p:nvCxnSpPr>
            <p:spPr>
              <a:xfrm flipV="1">
                <a:off x="2627784" y="3897238"/>
                <a:ext cx="1509424" cy="50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/>
              <p:cNvCxnSpPr>
                <a:stCxn id="1032" idx="3"/>
              </p:cNvCxnSpPr>
              <p:nvPr/>
            </p:nvCxnSpPr>
            <p:spPr>
              <a:xfrm>
                <a:off x="5140294" y="3897238"/>
                <a:ext cx="1735962" cy="50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30"/>
              <p:cNvCxnSpPr>
                <a:endCxn id="22" idx="1"/>
              </p:cNvCxnSpPr>
              <p:nvPr/>
            </p:nvCxnSpPr>
            <p:spPr>
              <a:xfrm flipV="1">
                <a:off x="7164288" y="3073524"/>
                <a:ext cx="864096" cy="72979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08" name="Connecteur droit 21507"/>
              <p:cNvCxnSpPr/>
              <p:nvPr/>
            </p:nvCxnSpPr>
            <p:spPr>
              <a:xfrm>
                <a:off x="7092280" y="3897237"/>
                <a:ext cx="1080120" cy="9154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9" descr="C:\Users\taghrid.asfour\AppData\Local\Microsoft\Windows\Temporary Internet Files\Content.IE5\3SY40NMV\Gnome-computer.svg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4368" y="4418545"/>
                <a:ext cx="576064" cy="576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7" descr="C:\Users\taghrid.asfour\AppData\Local\Microsoft\Windows\Temporary Internet Files\Content.IE5\GK0E53HA\blue-switch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60232" y="3567910"/>
                <a:ext cx="864096" cy="668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3" name="Picture 9" descr="C:\Users\taghrid.asfour\AppData\Local\Microsoft\Windows\Temporary Internet Files\Content.IE5\3SY40NMV\Gnome-computer.svg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8283" y="2743130"/>
                <a:ext cx="576064" cy="576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9" descr="C:\Users\taghrid.asfour\AppData\Local\Microsoft\Windows\Temporary Internet Files\Content.IE5\3SY40NMV\Gnome-computer.svg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208" y="4236615"/>
                <a:ext cx="576064" cy="576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512" name="ZoneTexte 21511"/>
              <p:cNvSpPr txBox="1"/>
              <p:nvPr/>
            </p:nvSpPr>
            <p:spPr>
              <a:xfrm>
                <a:off x="1447467" y="4948879"/>
                <a:ext cx="2581476" cy="481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smtClean="0"/>
                  <a:t>Réseau: 1.1.1.0/24</a:t>
                </a:r>
                <a:endParaRPr lang="fr-FR" sz="1200" dirty="0"/>
              </a:p>
            </p:txBody>
          </p:sp>
          <p:sp>
            <p:nvSpPr>
              <p:cNvPr id="48" name="ZoneTexte 47"/>
              <p:cNvSpPr txBox="1"/>
              <p:nvPr/>
            </p:nvSpPr>
            <p:spPr>
              <a:xfrm>
                <a:off x="5288771" y="4930489"/>
                <a:ext cx="2776417" cy="481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smtClean="0"/>
                  <a:t>Réseau: 2.2.2.0/24</a:t>
                </a:r>
                <a:endParaRPr lang="fr-FR" sz="1200" dirty="0"/>
              </a:p>
            </p:txBody>
          </p:sp>
        </p:grpSp>
        <p:sp>
          <p:nvSpPr>
            <p:cNvPr id="54" name="ZoneTexte 53"/>
            <p:cNvSpPr txBox="1"/>
            <p:nvPr/>
          </p:nvSpPr>
          <p:spPr>
            <a:xfrm>
              <a:off x="-13320" y="5337710"/>
              <a:ext cx="1927976" cy="349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>
                  <a:solidFill>
                    <a:srgbClr val="00B050"/>
                  </a:solidFill>
                </a:rPr>
                <a:t>B</a:t>
              </a:r>
              <a:r>
                <a:rPr lang="fr-FR" sz="900" dirty="0" smtClean="0">
                  <a:solidFill>
                    <a:srgbClr val="00B050"/>
                  </a:solidFill>
                </a:rPr>
                <a:t>: @IP 1.1.1.2/24</a:t>
              </a:r>
            </a:p>
            <a:p>
              <a:r>
                <a:rPr lang="fr-FR" sz="900" dirty="0">
                  <a:solidFill>
                    <a:srgbClr val="00B050"/>
                  </a:solidFill>
                </a:rPr>
                <a:t> </a:t>
              </a:r>
              <a:r>
                <a:rPr lang="fr-FR" sz="900" dirty="0" smtClean="0">
                  <a:solidFill>
                    <a:srgbClr val="00B050"/>
                  </a:solidFill>
                </a:rPr>
                <a:t>    @MAC 1B:54:66:51:5C:10 </a:t>
              </a:r>
              <a:endParaRPr lang="fr-FR" sz="900" dirty="0">
                <a:solidFill>
                  <a:srgbClr val="00B050"/>
                </a:solidFill>
              </a:endParaRPr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7260327" y="4166463"/>
              <a:ext cx="1927976" cy="349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>
                  <a:solidFill>
                    <a:srgbClr val="C00000"/>
                  </a:solidFill>
                </a:rPr>
                <a:t>C</a:t>
              </a:r>
              <a:r>
                <a:rPr lang="fr-FR" sz="900" dirty="0" smtClean="0">
                  <a:solidFill>
                    <a:srgbClr val="C00000"/>
                  </a:solidFill>
                </a:rPr>
                <a:t>: @IP 2.2.2.1/24</a:t>
              </a:r>
            </a:p>
            <a:p>
              <a:r>
                <a:rPr lang="fr-FR" sz="900" dirty="0">
                  <a:solidFill>
                    <a:srgbClr val="C00000"/>
                  </a:solidFill>
                </a:rPr>
                <a:t> </a:t>
              </a:r>
              <a:r>
                <a:rPr lang="fr-FR" sz="900" dirty="0" smtClean="0">
                  <a:solidFill>
                    <a:srgbClr val="C00000"/>
                  </a:solidFill>
                </a:rPr>
                <a:t>    @MAC 44:65:52:5C:5E:12 </a:t>
              </a:r>
              <a:endParaRPr lang="fr-FR" sz="900" dirty="0">
                <a:solidFill>
                  <a:srgbClr val="C0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7279800" y="5010742"/>
              <a:ext cx="1927976" cy="349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solidFill>
                    <a:srgbClr val="C00000"/>
                  </a:solidFill>
                </a:rPr>
                <a:t>D: @IP 2.2.2.2/24</a:t>
              </a:r>
            </a:p>
            <a:p>
              <a:r>
                <a:rPr lang="fr-FR" sz="900" dirty="0">
                  <a:solidFill>
                    <a:srgbClr val="C00000"/>
                  </a:solidFill>
                </a:rPr>
                <a:t> </a:t>
              </a:r>
              <a:r>
                <a:rPr lang="fr-FR" sz="900" dirty="0" smtClean="0">
                  <a:solidFill>
                    <a:srgbClr val="C00000"/>
                  </a:solidFill>
                </a:rPr>
                <a:t>    @MAC 65:32:12:5B:5A:1E</a:t>
              </a:r>
              <a:endParaRPr lang="fr-FR" sz="900" dirty="0">
                <a:solidFill>
                  <a:srgbClr val="C0000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2629817" y="4937600"/>
              <a:ext cx="1927976" cy="349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solidFill>
                    <a:srgbClr val="00B050"/>
                  </a:solidFill>
                </a:rPr>
                <a:t>Fa0/0: @IP 1.1.1.254/24</a:t>
              </a:r>
            </a:p>
            <a:p>
              <a:r>
                <a:rPr lang="fr-FR" sz="900" dirty="0">
                  <a:solidFill>
                    <a:srgbClr val="00B050"/>
                  </a:solidFill>
                </a:rPr>
                <a:t> </a:t>
              </a:r>
              <a:r>
                <a:rPr lang="fr-FR" sz="900" dirty="0" smtClean="0">
                  <a:solidFill>
                    <a:srgbClr val="00B050"/>
                  </a:solidFill>
                </a:rPr>
                <a:t>    @MAC 22:33:44:55:66:77 </a:t>
              </a:r>
              <a:endParaRPr lang="fr-FR" sz="900" dirty="0">
                <a:solidFill>
                  <a:srgbClr val="00B050"/>
                </a:solidFill>
              </a:endParaRPr>
            </a:p>
          </p:txBody>
        </p:sp>
        <p:cxnSp>
          <p:nvCxnSpPr>
            <p:cNvPr id="21519" name="Connecteur droit avec flèche 21518"/>
            <p:cNvCxnSpPr>
              <a:stCxn id="1032" idx="1"/>
              <a:endCxn id="57" idx="0"/>
            </p:cNvCxnSpPr>
            <p:nvPr/>
          </p:nvCxnSpPr>
          <p:spPr>
            <a:xfrm flipH="1">
              <a:off x="3593806" y="4840283"/>
              <a:ext cx="442258" cy="9731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20" name="ZoneTexte 21519"/>
            <p:cNvSpPr txBox="1"/>
            <p:nvPr/>
          </p:nvSpPr>
          <p:spPr>
            <a:xfrm>
              <a:off x="3630720" y="4641545"/>
              <a:ext cx="481156" cy="218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dirty="0" smtClean="0"/>
                <a:t>Fa0/0</a:t>
              </a:r>
              <a:endParaRPr lang="fr-FR" sz="900" dirty="0"/>
            </a:p>
          </p:txBody>
        </p:sp>
        <p:sp>
          <p:nvSpPr>
            <p:cNvPr id="61" name="ZoneTexte 60"/>
            <p:cNvSpPr txBox="1"/>
            <p:nvPr/>
          </p:nvSpPr>
          <p:spPr>
            <a:xfrm>
              <a:off x="4742973" y="4641131"/>
              <a:ext cx="481156" cy="218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dirty="0" smtClean="0"/>
                <a:t>Fa0/1</a:t>
              </a:r>
              <a:endParaRPr lang="fr-FR" sz="900" dirty="0"/>
            </a:p>
          </p:txBody>
        </p:sp>
        <p:sp>
          <p:nvSpPr>
            <p:cNvPr id="62" name="ZoneTexte 61"/>
            <p:cNvSpPr txBox="1"/>
            <p:nvPr/>
          </p:nvSpPr>
          <p:spPr>
            <a:xfrm>
              <a:off x="4416813" y="4981146"/>
              <a:ext cx="1927976" cy="349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solidFill>
                    <a:srgbClr val="C00000"/>
                  </a:solidFill>
                </a:rPr>
                <a:t>Fa0/1: @IP 2.2.2.254/24</a:t>
              </a:r>
            </a:p>
            <a:p>
              <a:r>
                <a:rPr lang="fr-FR" sz="900" dirty="0">
                  <a:solidFill>
                    <a:srgbClr val="C00000"/>
                  </a:solidFill>
                </a:rPr>
                <a:t> </a:t>
              </a:r>
              <a:r>
                <a:rPr lang="fr-FR" sz="900" dirty="0" smtClean="0">
                  <a:solidFill>
                    <a:srgbClr val="C00000"/>
                  </a:solidFill>
                </a:rPr>
                <a:t>    @MAC 88:99:10:11:22:33 </a:t>
              </a:r>
              <a:endParaRPr lang="fr-FR" sz="900" dirty="0">
                <a:solidFill>
                  <a:srgbClr val="C00000"/>
                </a:solidFill>
              </a:endParaRPr>
            </a:p>
          </p:txBody>
        </p:sp>
        <p:cxnSp>
          <p:nvCxnSpPr>
            <p:cNvPr id="21522" name="Connecteur droit avec flèche 21521"/>
            <p:cNvCxnSpPr>
              <a:stCxn id="61" idx="1"/>
            </p:cNvCxnSpPr>
            <p:nvPr/>
          </p:nvCxnSpPr>
          <p:spPr>
            <a:xfrm>
              <a:off x="4742973" y="4750249"/>
              <a:ext cx="255038" cy="1706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Flèche droite 6"/>
          <p:cNvSpPr/>
          <p:nvPr/>
        </p:nvSpPr>
        <p:spPr>
          <a:xfrm rot="557965">
            <a:off x="1944637" y="4276049"/>
            <a:ext cx="1762030" cy="124282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8" name="ZoneTexte 7"/>
          <p:cNvSpPr txBox="1"/>
          <p:nvPr/>
        </p:nvSpPr>
        <p:spPr>
          <a:xfrm>
            <a:off x="2043843" y="4107808"/>
            <a:ext cx="20969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 smtClean="0"/>
              <a:t>Trame envoyée de A  vers f0/0</a:t>
            </a:r>
            <a:endParaRPr lang="fr-FR" sz="900" dirty="0"/>
          </a:p>
        </p:txBody>
      </p:sp>
      <p:sp>
        <p:nvSpPr>
          <p:cNvPr id="59" name="ZoneTexte 58"/>
          <p:cNvSpPr txBox="1"/>
          <p:nvPr/>
        </p:nvSpPr>
        <p:spPr>
          <a:xfrm>
            <a:off x="2566349" y="3528187"/>
            <a:ext cx="4110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rgbClr val="AD1DAD"/>
                </a:solidFill>
              </a:rPr>
              <a:t>Le routeur supprime l’entête Ethernet et ajoute une nouvelle entête</a:t>
            </a:r>
            <a:endParaRPr lang="fr-FR" sz="1000" dirty="0">
              <a:solidFill>
                <a:srgbClr val="AD1DAD"/>
              </a:solidFill>
            </a:endParaRPr>
          </a:p>
        </p:txBody>
      </p:sp>
      <p:cxnSp>
        <p:nvCxnSpPr>
          <p:cNvPr id="10" name="Connecteur droit avec flèche 9"/>
          <p:cNvCxnSpPr>
            <a:stCxn id="1032" idx="0"/>
          </p:cNvCxnSpPr>
          <p:nvPr/>
        </p:nvCxnSpPr>
        <p:spPr>
          <a:xfrm flipH="1" flipV="1">
            <a:off x="4389520" y="3774408"/>
            <a:ext cx="60141" cy="6510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lèche droite 63"/>
          <p:cNvSpPr/>
          <p:nvPr/>
        </p:nvSpPr>
        <p:spPr>
          <a:xfrm rot="20793168">
            <a:off x="4698797" y="4194991"/>
            <a:ext cx="1762030" cy="117491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65" name="ZoneTexte 64"/>
          <p:cNvSpPr txBox="1"/>
          <p:nvPr/>
        </p:nvSpPr>
        <p:spPr>
          <a:xfrm>
            <a:off x="4819862" y="4169702"/>
            <a:ext cx="18569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 smtClean="0"/>
              <a:t>Trame acheminée de  f0/1 à C</a:t>
            </a:r>
            <a:endParaRPr lang="fr-FR" sz="900" dirty="0"/>
          </a:p>
        </p:txBody>
      </p:sp>
    </p:spTree>
    <p:extLst>
      <p:ext uri="{BB962C8B-B14F-4D97-AF65-F5344CB8AC3E}">
        <p14:creationId xmlns:p14="http://schemas.microsoft.com/office/powerpoint/2010/main" val="29054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Explications: Protocole ARP</a:t>
            </a:r>
            <a:endParaRPr lang="fr-FR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Suppression des entrées d'une table ARP</a:t>
            </a:r>
          </a:p>
          <a:p>
            <a:pPr lvl="1"/>
            <a:r>
              <a:rPr lang="fr-FR" dirty="0" smtClean="0"/>
              <a:t>Des données sont supprimées de la table ARP de l'appareil lorsque le temps de mise en mémoire cache expire </a:t>
            </a:r>
          </a:p>
          <a:p>
            <a:pPr lvl="1"/>
            <a:r>
              <a:rPr lang="fr-FR" dirty="0" smtClean="0"/>
              <a:t>Le temps de mise en mémoire cache dépend du système d'exploitation.</a:t>
            </a:r>
          </a:p>
          <a:p>
            <a:pPr lvl="1"/>
            <a:r>
              <a:rPr lang="fr-FR" dirty="0" smtClean="0"/>
              <a:t>Des entrées ARP peuvent être supprimées manuellement</a:t>
            </a:r>
          </a:p>
          <a:p>
            <a:r>
              <a:rPr lang="fr-FR" dirty="0" smtClean="0"/>
              <a:t>Tables ARP</a:t>
            </a:r>
          </a:p>
          <a:p>
            <a:pPr lvl="1"/>
            <a:r>
              <a:rPr lang="fr-FR" dirty="0" smtClean="0"/>
              <a:t>Afficher le contenu de la table ARP</a:t>
            </a:r>
          </a:p>
          <a:p>
            <a:pPr lvl="2"/>
            <a:r>
              <a:rPr lang="fr-FR" dirty="0"/>
              <a:t>s</a:t>
            </a:r>
            <a:r>
              <a:rPr lang="fr-FR" dirty="0" smtClean="0"/>
              <a:t>ur IOS Cisco: show </a:t>
            </a:r>
            <a:r>
              <a:rPr lang="fr-FR" dirty="0" err="1" smtClean="0"/>
              <a:t>ip</a:t>
            </a:r>
            <a:r>
              <a:rPr lang="fr-FR" dirty="0" smtClean="0"/>
              <a:t> </a:t>
            </a:r>
            <a:r>
              <a:rPr lang="fr-FR" dirty="0" err="1" smtClean="0"/>
              <a:t>arp</a:t>
            </a:r>
            <a:endParaRPr lang="fr-FR" dirty="0"/>
          </a:p>
          <a:p>
            <a:pPr lvl="2"/>
            <a:r>
              <a:rPr lang="fr-FR" dirty="0"/>
              <a:t>s</a:t>
            </a:r>
            <a:r>
              <a:rPr lang="fr-FR" dirty="0" smtClean="0"/>
              <a:t>ur des ordinateurs Windows : </a:t>
            </a:r>
            <a:r>
              <a:rPr lang="fr-FR" dirty="0" err="1" smtClean="0"/>
              <a:t>arp</a:t>
            </a:r>
            <a:r>
              <a:rPr lang="fr-FR" dirty="0" smtClean="0"/>
              <a:t>   –a</a:t>
            </a:r>
            <a:endParaRPr lang="fr-FR" dirty="0"/>
          </a:p>
          <a:p>
            <a:pPr lvl="1"/>
            <a:r>
              <a:rPr lang="fr-FR" dirty="0" smtClean="0"/>
              <a:t>Supprimer le contenu de la table ARP</a:t>
            </a:r>
          </a:p>
          <a:p>
            <a:pPr lvl="2"/>
            <a:r>
              <a:rPr lang="fr-FR" dirty="0"/>
              <a:t>sur IOS Cisco: </a:t>
            </a:r>
            <a:r>
              <a:rPr lang="fr-FR" dirty="0" err="1" smtClean="0"/>
              <a:t>clear</a:t>
            </a:r>
            <a:r>
              <a:rPr lang="fr-FR" dirty="0" smtClean="0"/>
              <a:t> </a:t>
            </a:r>
            <a:r>
              <a:rPr lang="fr-FR" dirty="0" err="1" smtClean="0"/>
              <a:t>arp</a:t>
            </a:r>
            <a:r>
              <a:rPr lang="fr-FR" dirty="0" smtClean="0"/>
              <a:t>-cache</a:t>
            </a:r>
          </a:p>
          <a:p>
            <a:pPr lvl="2"/>
            <a:r>
              <a:rPr lang="fr-FR" dirty="0" smtClean="0"/>
              <a:t>sur </a:t>
            </a:r>
            <a:r>
              <a:rPr lang="fr-FR" dirty="0"/>
              <a:t>des ordinateurs Windows : </a:t>
            </a:r>
            <a:r>
              <a:rPr lang="fr-FR" dirty="0" err="1" smtClean="0"/>
              <a:t>arp</a:t>
            </a:r>
            <a:r>
              <a:rPr lang="fr-FR" dirty="0" smtClean="0"/>
              <a:t>    -d</a:t>
            </a:r>
          </a:p>
          <a:p>
            <a:pPr lvl="1"/>
            <a:r>
              <a:rPr lang="fr-FR" dirty="0" smtClean="0"/>
              <a:t>Ajouter une entrée statique dans la table </a:t>
            </a:r>
            <a:r>
              <a:rPr lang="fr-FR" dirty="0" err="1" smtClean="0"/>
              <a:t>arp</a:t>
            </a:r>
            <a:endParaRPr lang="fr-FR" dirty="0" smtClean="0"/>
          </a:p>
          <a:p>
            <a:pPr lvl="2"/>
            <a:r>
              <a:rPr lang="fr-FR" dirty="0"/>
              <a:t>sur IOS Cisco</a:t>
            </a:r>
            <a:r>
              <a:rPr lang="fr-FR" dirty="0" smtClean="0"/>
              <a:t>:  </a:t>
            </a:r>
            <a:r>
              <a:rPr lang="fr-FR" dirty="0" err="1" smtClean="0"/>
              <a:t>arp</a:t>
            </a:r>
            <a:r>
              <a:rPr lang="fr-FR" dirty="0" smtClean="0"/>
              <a:t>   @IP  @MAC</a:t>
            </a:r>
            <a:endParaRPr lang="fr-FR" dirty="0"/>
          </a:p>
          <a:p>
            <a:pPr lvl="2"/>
            <a:r>
              <a:rPr lang="fr-FR" dirty="0"/>
              <a:t>sur des ordinateurs Windows : </a:t>
            </a:r>
            <a:r>
              <a:rPr lang="fr-FR" dirty="0" err="1"/>
              <a:t>arp</a:t>
            </a:r>
            <a:r>
              <a:rPr lang="fr-FR" dirty="0"/>
              <a:t>  </a:t>
            </a:r>
            <a:r>
              <a:rPr lang="fr-FR" dirty="0" smtClean="0"/>
              <a:t> -s  @IP   @MAC</a:t>
            </a:r>
            <a:endParaRPr lang="fr-FR" dirty="0"/>
          </a:p>
          <a:p>
            <a:pPr lvl="2"/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0" r="30924" b="22796"/>
          <a:stretch/>
        </p:blipFill>
        <p:spPr>
          <a:xfrm>
            <a:off x="4427984" y="1705372"/>
            <a:ext cx="4464496" cy="165884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9" t="43678" r="48603" b="27258"/>
          <a:stretch/>
        </p:blipFill>
        <p:spPr>
          <a:xfrm>
            <a:off x="4355975" y="3721596"/>
            <a:ext cx="4488025" cy="143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0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EtapE</a:t>
            </a:r>
            <a:r>
              <a:rPr lang="fr-FR" dirty="0" smtClean="0"/>
              <a:t> II</a:t>
            </a: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fr-FR" dirty="0"/>
              <a:t>Concevoir et configurer un réseau LAN/Ethernet pour une deuxième salle de TP (En autonomie)</a:t>
            </a:r>
          </a:p>
          <a:p>
            <a:pPr marL="514350" indent="-514350">
              <a:buFont typeface="+mj-lt"/>
              <a:buAutoNum type="romanU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19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26524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LAN et Ethernet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Objectifs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sz="1700" dirty="0" smtClean="0"/>
              <a:t>Identifier les technologies LAN les + utilisées</a:t>
            </a:r>
          </a:p>
          <a:p>
            <a:r>
              <a:rPr lang="fr-FR" sz="1700" dirty="0" smtClean="0"/>
              <a:t>Comprendre les concepts d’Ethernet</a:t>
            </a:r>
          </a:p>
          <a:p>
            <a:r>
              <a:rPr lang="fr-FR" sz="1700" dirty="0" smtClean="0"/>
              <a:t>Le rôle et la configuration d’un commutateur Ethernet</a:t>
            </a:r>
          </a:p>
          <a:p>
            <a:r>
              <a:rPr lang="fr-FR" sz="1700" dirty="0" smtClean="0"/>
              <a:t>Le protocole ARP (</a:t>
            </a:r>
            <a:r>
              <a:rPr lang="fr-FR" sz="1700" dirty="0" err="1" smtClean="0"/>
              <a:t>Address</a:t>
            </a:r>
            <a:r>
              <a:rPr lang="fr-FR" sz="1700" dirty="0" smtClean="0"/>
              <a:t> </a:t>
            </a:r>
            <a:r>
              <a:rPr lang="fr-FR" sz="1700" dirty="0" err="1" smtClean="0"/>
              <a:t>Resolution</a:t>
            </a:r>
            <a:r>
              <a:rPr lang="fr-FR" sz="1700" dirty="0" smtClean="0"/>
              <a:t> Protocol)</a:t>
            </a:r>
          </a:p>
          <a:p>
            <a:r>
              <a:rPr lang="fr-FR" sz="1700" dirty="0" smtClean="0"/>
              <a:t>Apprendre à configurer un switch</a:t>
            </a:r>
          </a:p>
          <a:p>
            <a:r>
              <a:rPr lang="fr-FR" sz="1700" dirty="0" smtClean="0"/>
              <a:t>La redondance et la gestion des boucles de commutation</a:t>
            </a:r>
          </a:p>
          <a:p>
            <a:endParaRPr lang="fr-FR" sz="1700" dirty="0" smtClean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Etapes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754880" y="2032000"/>
            <a:ext cx="4209608" cy="329274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fr-FR" sz="1700" dirty="0" smtClean="0"/>
              <a:t>Concevoir et configurer un réseau LAN/Ethernet pour une première salle de TP</a:t>
            </a:r>
            <a:br>
              <a:rPr lang="fr-FR" sz="1700" dirty="0" smtClean="0"/>
            </a:br>
            <a:r>
              <a:rPr lang="fr-FR" sz="1700" dirty="0" smtClean="0"/>
              <a:t>Identifier le rôle du protocole ARP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1700" dirty="0" smtClean="0"/>
              <a:t>Concevoir et configurer un réseau LAN/Ethernet pour une deuxième salle de TP</a:t>
            </a:r>
            <a:br>
              <a:rPr lang="fr-FR" sz="1700" dirty="0" smtClean="0"/>
            </a:br>
            <a:r>
              <a:rPr lang="fr-FR" sz="1700" dirty="0" smtClean="0"/>
              <a:t>Connecter les deux salles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1700" dirty="0" smtClean="0"/>
              <a:t>Configurer un système d’exploitation réseau (IOS </a:t>
            </a:r>
            <a:r>
              <a:rPr lang="fr-FR" sz="1700" dirty="0" err="1" smtClean="0"/>
              <a:t>cisco</a:t>
            </a:r>
            <a:r>
              <a:rPr lang="fr-FR" sz="1700" dirty="0" smtClean="0"/>
              <a:t>)</a:t>
            </a:r>
            <a:br>
              <a:rPr lang="fr-FR" sz="1700" dirty="0" smtClean="0"/>
            </a:br>
            <a:r>
              <a:rPr lang="fr-FR" sz="1700" dirty="0" smtClean="0"/>
              <a:t>Analyser le contenu de la table de commutation</a:t>
            </a:r>
            <a:br>
              <a:rPr lang="fr-FR" sz="1700" dirty="0" smtClean="0"/>
            </a:br>
            <a:r>
              <a:rPr lang="fr-FR" sz="1700" dirty="0" smtClean="0"/>
              <a:t>Analyser le protocole STP (</a:t>
            </a:r>
            <a:r>
              <a:rPr lang="fr-FR" sz="1700" dirty="0" err="1" smtClean="0"/>
              <a:t>Spanning</a:t>
            </a:r>
            <a:r>
              <a:rPr lang="fr-FR" sz="1700" dirty="0" smtClean="0"/>
              <a:t> </a:t>
            </a:r>
            <a:r>
              <a:rPr lang="fr-FR" sz="1700" dirty="0" err="1" smtClean="0"/>
              <a:t>Tree</a:t>
            </a:r>
            <a:r>
              <a:rPr lang="fr-FR" sz="1700" dirty="0" smtClean="0"/>
              <a:t> Protocol)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37077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Travail demandé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20</a:t>
            </a:fld>
            <a:endParaRPr lang="fr-BE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09436"/>
            <a:ext cx="6713423" cy="4283060"/>
          </a:xfrm>
        </p:spPr>
      </p:pic>
    </p:spTree>
    <p:extLst>
      <p:ext uri="{BB962C8B-B14F-4D97-AF65-F5344CB8AC3E}">
        <p14:creationId xmlns:p14="http://schemas.microsoft.com/office/powerpoint/2010/main" val="343647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EtapE</a:t>
            </a:r>
            <a:r>
              <a:rPr lang="fr-FR" dirty="0" smtClean="0"/>
              <a:t> III</a:t>
            </a: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>
          <a:xfrm>
            <a:off x="685800" y="2921000"/>
            <a:ext cx="7990656" cy="1460500"/>
          </a:xfrm>
        </p:spPr>
        <p:txBody>
          <a:bodyPr>
            <a:normAutofit/>
          </a:bodyPr>
          <a:lstStyle/>
          <a:p>
            <a:r>
              <a:rPr lang="fr-FR" dirty="0"/>
              <a:t>Configurer un système d’exploitation réseau (IOS C</a:t>
            </a:r>
            <a:r>
              <a:rPr lang="fr-FR" dirty="0" smtClean="0"/>
              <a:t>isco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Analyser le contenu de la table de commutation</a:t>
            </a:r>
            <a:br>
              <a:rPr lang="fr-FR" dirty="0"/>
            </a:br>
            <a:r>
              <a:rPr lang="fr-FR" dirty="0" smtClean="0"/>
              <a:t>Analyser </a:t>
            </a:r>
            <a:r>
              <a:rPr lang="fr-FR" dirty="0"/>
              <a:t>le protocole STP (</a:t>
            </a:r>
            <a:r>
              <a:rPr lang="fr-FR" dirty="0" err="1"/>
              <a:t>Spanning</a:t>
            </a:r>
            <a:r>
              <a:rPr lang="fr-FR" dirty="0"/>
              <a:t> </a:t>
            </a:r>
            <a:r>
              <a:rPr lang="fr-FR" dirty="0" err="1"/>
              <a:t>Tree</a:t>
            </a:r>
            <a:r>
              <a:rPr lang="fr-FR" dirty="0"/>
              <a:t> Protocol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21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8334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Un peu de théorie : Cisco IOS</a:t>
            </a:r>
            <a:endParaRPr lang="fr-FR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394460"/>
            <a:ext cx="4618856" cy="3931920"/>
          </a:xfrm>
        </p:spPr>
        <p:txBody>
          <a:bodyPr>
            <a:normAutofit fontScale="55000" lnSpcReduction="20000"/>
          </a:bodyPr>
          <a:lstStyle/>
          <a:p>
            <a:r>
              <a:rPr lang="fr-FR" dirty="0" smtClean="0"/>
              <a:t>Systèmes d'exploitation</a:t>
            </a:r>
          </a:p>
          <a:p>
            <a:pPr lvl="1"/>
            <a:r>
              <a:rPr lang="fr-FR" dirty="0" smtClean="0"/>
              <a:t>Le système d'exploitation permet à l'utilisateur d'interagir avec l'ordinateur</a:t>
            </a:r>
          </a:p>
          <a:p>
            <a:pPr lvl="1"/>
            <a:r>
              <a:rPr lang="fr-FR" dirty="0" smtClean="0"/>
              <a:t>Les interactions entre l'utilisateur et l'ordinateur sont souvent réalisées par l'intermédiaire d'une souris, d'un clavier et d'un écran</a:t>
            </a:r>
          </a:p>
          <a:p>
            <a:pPr lvl="1"/>
            <a:r>
              <a:rPr lang="fr-FR" dirty="0" smtClean="0"/>
              <a:t>Cisco IOS est également un système d'exploitation</a:t>
            </a:r>
          </a:p>
          <a:p>
            <a:pPr lvl="1"/>
            <a:r>
              <a:rPr lang="fr-FR" dirty="0" smtClean="0"/>
              <a:t>Cisco IOS permet aux utilisateurs d'interagir avec des appareils Cisco</a:t>
            </a:r>
          </a:p>
          <a:p>
            <a:r>
              <a:rPr lang="fr-FR" dirty="0" smtClean="0"/>
              <a:t>Cisco IOS permet d'effectuer les tâches suivantes :</a:t>
            </a:r>
          </a:p>
          <a:p>
            <a:pPr lvl="1"/>
            <a:r>
              <a:rPr lang="fr-FR" dirty="0" smtClean="0"/>
              <a:t>Utiliser un clavier pour exécuter des programmes réseau basés sur une CLI</a:t>
            </a:r>
          </a:p>
          <a:p>
            <a:pPr lvl="1"/>
            <a:r>
              <a:rPr lang="fr-FR" dirty="0" smtClean="0"/>
              <a:t>Utiliser un clavier pour saisir du texte et des commandes textuelles</a:t>
            </a:r>
          </a:p>
          <a:p>
            <a:pPr lvl="1"/>
            <a:r>
              <a:rPr lang="fr-FR" dirty="0" smtClean="0"/>
              <a:t>Afficher les sorties sur un écran</a:t>
            </a:r>
          </a:p>
          <a:p>
            <a:r>
              <a:rPr lang="fr-FR" dirty="0" smtClean="0"/>
              <a:t>Tous les appareils réseau Cisco sont livrés avec un IOS par défaut</a:t>
            </a:r>
          </a:p>
          <a:p>
            <a:pPr lvl="1"/>
            <a:r>
              <a:rPr lang="fr-FR" dirty="0" smtClean="0"/>
              <a:t>Il est possible de mettre à niveau la version ou un ensemble de fonctionnalités de l'IOS.</a:t>
            </a:r>
          </a:p>
        </p:txBody>
      </p:sp>
      <p:pic>
        <p:nvPicPr>
          <p:cNvPr id="8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6056" y="2065412"/>
            <a:ext cx="3801006" cy="264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915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Un peu de théorie </a:t>
            </a:r>
            <a:r>
              <a:rPr lang="fr-FR" dirty="0" smtClean="0"/>
              <a:t>: Accès à l’IOS</a:t>
            </a:r>
            <a:endParaRPr lang="fr-FR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67544" y="1849388"/>
            <a:ext cx="4330824" cy="2687176"/>
          </a:xfrm>
        </p:spPr>
        <p:txBody>
          <a:bodyPr>
            <a:normAutofit fontScale="92500"/>
          </a:bodyPr>
          <a:lstStyle/>
          <a:p>
            <a:r>
              <a:rPr lang="fr-FR" sz="2400" dirty="0" smtClean="0"/>
              <a:t>Méthodes d'accès</a:t>
            </a:r>
          </a:p>
          <a:p>
            <a:pPr lvl="1"/>
            <a:r>
              <a:rPr lang="fr-FR" sz="2000" dirty="0" smtClean="0"/>
              <a:t>Console (première configuration)</a:t>
            </a:r>
          </a:p>
          <a:p>
            <a:pPr lvl="1"/>
            <a:r>
              <a:rPr lang="fr-FR" sz="2000" dirty="0" smtClean="0"/>
              <a:t>Accès à distance via le réseau par Telnet ou </a:t>
            </a:r>
            <a:r>
              <a:rPr lang="fr-FR" sz="2000" dirty="0" err="1" smtClean="0"/>
              <a:t>ssh</a:t>
            </a:r>
            <a:endParaRPr lang="fr-FR" sz="2000" dirty="0" smtClean="0"/>
          </a:p>
          <a:p>
            <a:r>
              <a:rPr lang="fr-FR" sz="2400" dirty="0" smtClean="0"/>
              <a:t>Programmes d'émulation de terminal</a:t>
            </a:r>
          </a:p>
          <a:p>
            <a:pPr lvl="1"/>
            <a:r>
              <a:rPr lang="fr-FR" sz="2000" dirty="0" err="1" smtClean="0"/>
              <a:t>PuTTY</a:t>
            </a:r>
            <a:r>
              <a:rPr lang="fr-FR" sz="2000" dirty="0" smtClean="0"/>
              <a:t>, </a:t>
            </a:r>
            <a:r>
              <a:rPr lang="fr-FR" sz="2000" dirty="0" err="1" smtClean="0"/>
              <a:t>Tera</a:t>
            </a:r>
            <a:r>
              <a:rPr lang="fr-FR" sz="2000" dirty="0" smtClean="0"/>
              <a:t> </a:t>
            </a:r>
            <a:r>
              <a:rPr lang="fr-FR" sz="2000" dirty="0" err="1" smtClean="0"/>
              <a:t>Term</a:t>
            </a:r>
            <a:r>
              <a:rPr lang="fr-FR" sz="2000" dirty="0" smtClean="0"/>
              <a:t>, </a:t>
            </a:r>
            <a:r>
              <a:rPr lang="fr-FR" sz="2000" dirty="0" err="1" smtClean="0"/>
              <a:t>SecureCRT</a:t>
            </a:r>
            <a:endParaRPr lang="fr-FR" sz="2000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45332"/>
            <a:ext cx="4038600" cy="392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21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Un peu de théorie </a:t>
            </a:r>
            <a:r>
              <a:rPr lang="fr-FR" dirty="0" smtClean="0"/>
              <a:t>: </a:t>
            </a:r>
            <a:r>
              <a:rPr lang="fr-FR" dirty="0" smtClean="0">
                <a:latin typeface="Arial" charset="0"/>
              </a:rPr>
              <a:t>Explorer l’IOS</a:t>
            </a:r>
            <a:endParaRPr lang="fr-FR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dirty="0" smtClean="0"/>
              <a:t>Modes de fonctionnement de Cisco IOS</a:t>
            </a:r>
          </a:p>
          <a:p>
            <a:pPr lvl="1"/>
            <a:r>
              <a:rPr lang="fr-FR" sz="1400" b="1" dirty="0" smtClean="0">
                <a:solidFill>
                  <a:srgbClr val="0070C0"/>
                </a:solidFill>
              </a:rPr>
              <a:t>La configuration initiale doit être effectuée via une connexion de console</a:t>
            </a:r>
          </a:p>
          <a:p>
            <a:pPr lvl="1"/>
            <a:r>
              <a:rPr lang="fr-FR" sz="1400" dirty="0" smtClean="0"/>
              <a:t>Vous pouvez procéder à la configuration via divers modes de commandes CLI</a:t>
            </a:r>
          </a:p>
          <a:p>
            <a:r>
              <a:rPr lang="fr-FR" sz="1800" dirty="0" smtClean="0"/>
              <a:t>Modes de commande principaux</a:t>
            </a:r>
          </a:p>
          <a:p>
            <a:pPr lvl="1"/>
            <a:r>
              <a:rPr lang="fr-FR" sz="1400" dirty="0" smtClean="0"/>
              <a:t>Mode d’exécution utilisateur</a:t>
            </a:r>
          </a:p>
          <a:p>
            <a:pPr lvl="1"/>
            <a:r>
              <a:rPr lang="fr-FR" sz="1400" dirty="0" smtClean="0"/>
              <a:t>Mode d'exécution privilégié</a:t>
            </a:r>
          </a:p>
          <a:p>
            <a:r>
              <a:rPr lang="fr-FR" sz="1800" dirty="0" smtClean="0"/>
              <a:t>Modes de commande de configuration</a:t>
            </a:r>
            <a:endParaRPr lang="fr-FR" sz="1800" dirty="0"/>
          </a:p>
          <a:p>
            <a:pPr lvl="1"/>
            <a:r>
              <a:rPr lang="fr-FR" sz="1400" dirty="0" smtClean="0"/>
              <a:t>La commande</a:t>
            </a:r>
            <a:r>
              <a:rPr lang="fr-FR" sz="1400" b="1" dirty="0" smtClean="0"/>
              <a:t> Configure Terminal</a:t>
            </a:r>
            <a:r>
              <a:rPr lang="fr-FR" sz="1400" dirty="0" smtClean="0"/>
              <a:t> vous permet d'entrer en mode de configuration globale</a:t>
            </a:r>
          </a:p>
          <a:p>
            <a:pPr lvl="1"/>
            <a:r>
              <a:rPr lang="fr-FR" sz="1400" dirty="0" smtClean="0"/>
              <a:t>Les modes de sous-configuration sont accessibles à partir du mode d'exécution privilégié</a:t>
            </a:r>
            <a:endParaRPr lang="fr-FR" sz="1400" b="1" dirty="0" smtClean="0"/>
          </a:p>
          <a:p>
            <a:r>
              <a:rPr lang="fr-FR" sz="1800" dirty="0" smtClean="0"/>
              <a:t>Navigation entre les différents modes IOS</a:t>
            </a:r>
            <a:endParaRPr lang="fr-FR" sz="1800" dirty="0"/>
          </a:p>
          <a:p>
            <a:pPr lvl="1"/>
            <a:r>
              <a:rPr lang="fr-FR" sz="1400" dirty="0" smtClean="0"/>
              <a:t>Vous pouvez naviguer entre les modes via des commandes</a:t>
            </a:r>
          </a:p>
          <a:p>
            <a:pPr lvl="1"/>
            <a:r>
              <a:rPr lang="fr-FR" sz="1400" dirty="0" smtClean="0"/>
              <a:t>La commande </a:t>
            </a:r>
            <a:r>
              <a:rPr lang="fr-FR" sz="1400" b="1" dirty="0" smtClean="0"/>
              <a:t>enable</a:t>
            </a:r>
            <a:r>
              <a:rPr lang="fr-FR" sz="1400" dirty="0" smtClean="0"/>
              <a:t> vous permet de passer en mode d'exécution privilégié</a:t>
            </a:r>
          </a:p>
          <a:p>
            <a:pPr lvl="1"/>
            <a:r>
              <a:rPr lang="fr-FR" sz="1400" dirty="0" smtClean="0"/>
              <a:t>La commande </a:t>
            </a:r>
            <a:r>
              <a:rPr lang="fr-FR" sz="1400" b="1" dirty="0" smtClean="0"/>
              <a:t>exit</a:t>
            </a:r>
            <a:r>
              <a:rPr lang="fr-FR" sz="1400" dirty="0" smtClean="0"/>
              <a:t> vous permet de quitter le mode de commande parent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15307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Un peu de </a:t>
            </a:r>
            <a:r>
              <a:rPr lang="fr-FR" dirty="0" smtClean="0"/>
              <a:t>théorie: Les différents modes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67544" y="1517868"/>
            <a:ext cx="4038600" cy="393192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fr-FR" b="1" dirty="0" smtClean="0">
                <a:solidFill>
                  <a:srgbClr val="0070C0"/>
                </a:solidFill>
              </a:rPr>
              <a:t>Switch&gt;</a:t>
            </a:r>
          </a:p>
          <a:p>
            <a:pPr marL="0" indent="0">
              <a:buNone/>
            </a:pPr>
            <a:endParaRPr lang="fr-FR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Switch&gt;</a:t>
            </a:r>
            <a:r>
              <a:rPr lang="fr-FR" b="1" dirty="0" err="1">
                <a:solidFill>
                  <a:srgbClr val="0070C0"/>
                </a:solidFill>
              </a:rPr>
              <a:t>enable</a:t>
            </a:r>
            <a:endParaRPr lang="fr-FR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b="1" dirty="0" err="1">
                <a:solidFill>
                  <a:srgbClr val="0070C0"/>
                </a:solidFill>
              </a:rPr>
              <a:t>Switch#configure</a:t>
            </a:r>
            <a:r>
              <a:rPr lang="fr-FR" b="1" dirty="0">
                <a:solidFill>
                  <a:srgbClr val="0070C0"/>
                </a:solidFill>
              </a:rPr>
              <a:t> terminal</a:t>
            </a:r>
          </a:p>
          <a:p>
            <a:pPr marL="0" indent="0">
              <a:buNone/>
            </a:pPr>
            <a:endParaRPr lang="fr-FR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b="1" dirty="0" smtClean="0">
                <a:solidFill>
                  <a:srgbClr val="0070C0"/>
                </a:solidFill>
              </a:rPr>
              <a:t>Switch(config</a:t>
            </a:r>
            <a:r>
              <a:rPr lang="fr-FR" b="1" dirty="0">
                <a:solidFill>
                  <a:srgbClr val="0070C0"/>
                </a:solidFill>
              </a:rPr>
              <a:t>)#</a:t>
            </a:r>
            <a:r>
              <a:rPr lang="fr-FR" b="1" dirty="0" err="1">
                <a:solidFill>
                  <a:srgbClr val="0070C0"/>
                </a:solidFill>
              </a:rPr>
              <a:t>hostname</a:t>
            </a:r>
            <a:r>
              <a:rPr lang="fr-FR" b="1" dirty="0">
                <a:solidFill>
                  <a:srgbClr val="0070C0"/>
                </a:solidFill>
              </a:rPr>
              <a:t> Switch-D101</a:t>
            </a:r>
          </a:p>
          <a:p>
            <a:pPr marL="0" indent="0">
              <a:buNone/>
            </a:pPr>
            <a:endParaRPr lang="fr-FR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b="1" dirty="0" smtClean="0">
                <a:solidFill>
                  <a:srgbClr val="0070C0"/>
                </a:solidFill>
              </a:rPr>
              <a:t>Switch-D101(config</a:t>
            </a:r>
            <a:r>
              <a:rPr lang="fr-FR" b="1" dirty="0">
                <a:solidFill>
                  <a:srgbClr val="0070C0"/>
                </a:solidFill>
              </a:rPr>
              <a:t>)#configure interface </a:t>
            </a:r>
            <a:r>
              <a:rPr lang="fr-FR" b="1" dirty="0" err="1">
                <a:solidFill>
                  <a:srgbClr val="0070C0"/>
                </a:solidFill>
              </a:rPr>
              <a:t>fastEthernet</a:t>
            </a:r>
            <a:r>
              <a:rPr lang="fr-FR" b="1" dirty="0">
                <a:solidFill>
                  <a:srgbClr val="0070C0"/>
                </a:solidFill>
              </a:rPr>
              <a:t> 0/1</a:t>
            </a:r>
          </a:p>
          <a:p>
            <a:pPr marL="0" indent="0">
              <a:buNone/>
            </a:pPr>
            <a:endParaRPr lang="fr-FR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b="1" dirty="0" smtClean="0">
                <a:solidFill>
                  <a:srgbClr val="0070C0"/>
                </a:solidFill>
              </a:rPr>
              <a:t>Switch-D101(config</a:t>
            </a:r>
            <a:r>
              <a:rPr lang="fr-FR" b="1" dirty="0">
                <a:solidFill>
                  <a:srgbClr val="0070C0"/>
                </a:solidFill>
              </a:rPr>
              <a:t>)#interface </a:t>
            </a:r>
            <a:r>
              <a:rPr lang="fr-FR" b="1" dirty="0" err="1">
                <a:solidFill>
                  <a:srgbClr val="0070C0"/>
                </a:solidFill>
              </a:rPr>
              <a:t>fastEthernet</a:t>
            </a:r>
            <a:r>
              <a:rPr lang="fr-FR" b="1" dirty="0">
                <a:solidFill>
                  <a:srgbClr val="0070C0"/>
                </a:solidFill>
              </a:rPr>
              <a:t> 0/1</a:t>
            </a:r>
          </a:p>
          <a:p>
            <a:pPr marL="0" indent="0">
              <a:buNone/>
            </a:pPr>
            <a:endParaRPr lang="fr-FR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b="1" dirty="0" smtClean="0">
                <a:solidFill>
                  <a:srgbClr val="0070C0"/>
                </a:solidFill>
              </a:rPr>
              <a:t>Switch-D101(config-if</a:t>
            </a:r>
            <a:r>
              <a:rPr lang="fr-FR" b="1" dirty="0">
                <a:solidFill>
                  <a:srgbClr val="0070C0"/>
                </a:solidFill>
              </a:rPr>
              <a:t>)#</a:t>
            </a:r>
            <a:r>
              <a:rPr lang="fr-FR" b="1" dirty="0" err="1">
                <a:solidFill>
                  <a:srgbClr val="0070C0"/>
                </a:solidFill>
              </a:rPr>
              <a:t>switchport</a:t>
            </a:r>
            <a:r>
              <a:rPr lang="fr-FR" b="1" dirty="0">
                <a:solidFill>
                  <a:srgbClr val="0070C0"/>
                </a:solidFill>
              </a:rPr>
              <a:t> mode </a:t>
            </a:r>
            <a:r>
              <a:rPr lang="fr-FR" b="1" dirty="0" err="1">
                <a:solidFill>
                  <a:srgbClr val="0070C0"/>
                </a:solidFill>
              </a:rPr>
              <a:t>access</a:t>
            </a:r>
            <a:endParaRPr lang="fr-FR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b="1" dirty="0" smtClean="0">
                <a:solidFill>
                  <a:srgbClr val="0070C0"/>
                </a:solidFill>
              </a:rPr>
              <a:t>Switch-D101(config-if</a:t>
            </a:r>
            <a:r>
              <a:rPr lang="fr-FR" b="1" dirty="0">
                <a:solidFill>
                  <a:srgbClr val="0070C0"/>
                </a:solidFill>
              </a:rPr>
              <a:t>)#exit</a:t>
            </a:r>
          </a:p>
          <a:p>
            <a:pPr marL="0" indent="0">
              <a:buNone/>
            </a:pPr>
            <a:endParaRPr lang="fr-FR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b="1" dirty="0" smtClean="0">
                <a:solidFill>
                  <a:srgbClr val="0070C0"/>
                </a:solidFill>
              </a:rPr>
              <a:t>Switch-D101(config</a:t>
            </a:r>
            <a:r>
              <a:rPr lang="fr-FR" b="1" dirty="0">
                <a:solidFill>
                  <a:srgbClr val="0070C0"/>
                </a:solidFill>
              </a:rPr>
              <a:t>)#exit</a:t>
            </a:r>
          </a:p>
          <a:p>
            <a:pPr marL="0" indent="0">
              <a:buNone/>
            </a:pPr>
            <a:endParaRPr lang="fr-FR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b="1" dirty="0" smtClean="0">
                <a:solidFill>
                  <a:srgbClr val="0070C0"/>
                </a:solidFill>
              </a:rPr>
              <a:t>Switch-D101#exit</a:t>
            </a:r>
          </a:p>
          <a:p>
            <a:pPr marL="0" indent="0">
              <a:buNone/>
            </a:pPr>
            <a:endParaRPr lang="fr-FR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Switch&gt;</a:t>
            </a:r>
          </a:p>
          <a:p>
            <a:pPr mar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25</a:t>
            </a:fld>
            <a:endParaRPr lang="fr-BE" dirty="0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0" y="1517868"/>
            <a:ext cx="4038600" cy="393192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fr-FR" dirty="0" smtClean="0"/>
              <a:t>Mode utilisateur 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Mode </a:t>
            </a:r>
            <a:r>
              <a:rPr lang="fr-FR" dirty="0" err="1" smtClean="0"/>
              <a:t>enable</a:t>
            </a:r>
            <a:r>
              <a:rPr lang="fr-FR" dirty="0" smtClean="0"/>
              <a:t> ou mode administrateur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Mode de configuration globale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Commande de modification du nom du switch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Entrer en mode de configuration de l’interface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Configurer l’interface fa0/1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Commande de configuration de l’interface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Quitter le mode de configuration de l’interface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Quitter le mode de configuration globale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Quitter le mode </a:t>
            </a:r>
            <a:r>
              <a:rPr lang="fr-FR" dirty="0" err="1" smtClean="0"/>
              <a:t>enable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Revenir au mode utilisateur simple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851920" y="1633364"/>
            <a:ext cx="792088" cy="0"/>
          </a:xfrm>
          <a:prstGeom prst="straightConnector1">
            <a:avLst/>
          </a:prstGeom>
          <a:ln w="3175">
            <a:prstDash val="dash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1619672" y="1921396"/>
            <a:ext cx="3024336" cy="0"/>
          </a:xfrm>
          <a:prstGeom prst="straightConnector1">
            <a:avLst/>
          </a:prstGeom>
          <a:ln w="3175">
            <a:prstDash val="dash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339752" y="2281436"/>
            <a:ext cx="2304256" cy="0"/>
          </a:xfrm>
          <a:prstGeom prst="straightConnector1">
            <a:avLst/>
          </a:prstGeom>
          <a:ln w="3175">
            <a:prstDash val="dash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3059832" y="2641476"/>
            <a:ext cx="1584176" cy="0"/>
          </a:xfrm>
          <a:prstGeom prst="straightConnector1">
            <a:avLst/>
          </a:prstGeom>
          <a:ln w="3175">
            <a:prstDash val="dash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4247964" y="2929508"/>
            <a:ext cx="396044" cy="0"/>
          </a:xfrm>
          <a:prstGeom prst="straightConnector1">
            <a:avLst/>
          </a:prstGeom>
          <a:ln w="3175">
            <a:prstDash val="dash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491880" y="3289548"/>
            <a:ext cx="1152128" cy="0"/>
          </a:xfrm>
          <a:prstGeom prst="straightConnector1">
            <a:avLst/>
          </a:prstGeom>
          <a:ln w="3175">
            <a:prstDash val="dash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563888" y="3649588"/>
            <a:ext cx="1080120" cy="0"/>
          </a:xfrm>
          <a:prstGeom prst="straightConnector1">
            <a:avLst/>
          </a:prstGeom>
          <a:ln w="3175">
            <a:prstDash val="dash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2339752" y="3937620"/>
            <a:ext cx="2304256" cy="0"/>
          </a:xfrm>
          <a:prstGeom prst="straightConnector1">
            <a:avLst/>
          </a:prstGeom>
          <a:ln w="3175">
            <a:prstDash val="dash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2411760" y="4297660"/>
            <a:ext cx="2232248" cy="0"/>
          </a:xfrm>
          <a:prstGeom prst="straightConnector1">
            <a:avLst/>
          </a:prstGeom>
          <a:ln w="3175">
            <a:prstDash val="dash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1691680" y="4657700"/>
            <a:ext cx="2952328" cy="0"/>
          </a:xfrm>
          <a:prstGeom prst="straightConnector1">
            <a:avLst/>
          </a:prstGeom>
          <a:ln w="3175">
            <a:prstDash val="dash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1259632" y="4945732"/>
            <a:ext cx="3384376" cy="0"/>
          </a:xfrm>
          <a:prstGeom prst="straightConnector1">
            <a:avLst/>
          </a:prstGeom>
          <a:ln w="3175">
            <a:prstDash val="dash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16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504" y="265212"/>
            <a:ext cx="8229600" cy="825500"/>
          </a:xfrm>
        </p:spPr>
        <p:txBody>
          <a:bodyPr/>
          <a:lstStyle/>
          <a:p>
            <a:r>
              <a:rPr lang="fr-FR" dirty="0" smtClean="0"/>
              <a:t>Travail à réaliser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39552" y="913284"/>
            <a:ext cx="8229600" cy="37187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 smtClean="0"/>
              <a:t>Continuer le travail sur le réseau précédent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26</a:t>
            </a:fld>
            <a:endParaRPr lang="fr-BE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7" r="4691" b="12696"/>
          <a:stretch/>
        </p:blipFill>
        <p:spPr>
          <a:xfrm>
            <a:off x="461256" y="1417340"/>
            <a:ext cx="8115995" cy="40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6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Un peu de théorie: La redondance dans un réseau commuté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>
          <a:xfrm>
            <a:off x="457200" y="1543107"/>
            <a:ext cx="8366154" cy="1026361"/>
          </a:xfrm>
        </p:spPr>
        <p:txBody>
          <a:bodyPr>
            <a:normAutofit fontScale="55000" lnSpcReduction="20000"/>
          </a:bodyPr>
          <a:lstStyle/>
          <a:p>
            <a:r>
              <a:rPr lang="fr-FR" dirty="0"/>
              <a:t>L’un des objectifs des topologies redondantes est d’éliminer les risques de pannes du réseau provoquées par un composant </a:t>
            </a:r>
            <a:r>
              <a:rPr lang="fr-FR" dirty="0" smtClean="0"/>
              <a:t>unique </a:t>
            </a:r>
            <a:endParaRPr lang="fr-FR" dirty="0"/>
          </a:p>
          <a:p>
            <a:r>
              <a:rPr lang="fr-FR" dirty="0"/>
              <a:t>Pour améliorer leur fiabilité, tous les réseaux ont besoin de </a:t>
            </a:r>
            <a:r>
              <a:rPr lang="fr-FR" dirty="0" smtClean="0"/>
              <a:t>redondance</a:t>
            </a:r>
          </a:p>
          <a:p>
            <a:pPr lvl="1"/>
            <a:r>
              <a:rPr lang="fr-FR" dirty="0" smtClean="0"/>
              <a:t>Problèmes à gérer: principalement les boucles de commutation et l’instabilité de la mac-</a:t>
            </a:r>
            <a:r>
              <a:rPr lang="fr-FR" dirty="0" err="1" smtClean="0"/>
              <a:t>address</a:t>
            </a:r>
            <a:r>
              <a:rPr lang="fr-FR" dirty="0" smtClean="0"/>
              <a:t>-table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27</a:t>
            </a:fld>
            <a:endParaRPr lang="fr-BE" dirty="0"/>
          </a:p>
        </p:txBody>
      </p:sp>
      <p:grpSp>
        <p:nvGrpSpPr>
          <p:cNvPr id="9216" name="Groupe 9215"/>
          <p:cNvGrpSpPr/>
          <p:nvPr/>
        </p:nvGrpSpPr>
        <p:grpSpPr>
          <a:xfrm>
            <a:off x="4448565" y="3007853"/>
            <a:ext cx="4427002" cy="1584176"/>
            <a:chOff x="4745396" y="3505572"/>
            <a:chExt cx="4427002" cy="1584176"/>
          </a:xfrm>
        </p:grpSpPr>
        <p:pic>
          <p:nvPicPr>
            <p:cNvPr id="9220" name="Picture 4" descr="Cisco STP protocol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835"/>
            <a:stretch/>
          </p:blipFill>
          <p:spPr bwMode="auto">
            <a:xfrm>
              <a:off x="4745396" y="3505572"/>
              <a:ext cx="4427002" cy="1584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ZoneTexte 6"/>
            <p:cNvSpPr txBox="1"/>
            <p:nvPr/>
          </p:nvSpPr>
          <p:spPr>
            <a:xfrm>
              <a:off x="6175666" y="4518024"/>
              <a:ext cx="131959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Boucle directe</a:t>
              </a:r>
              <a:endParaRPr lang="fr-FR" sz="1400" dirty="0"/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338655" y="2785492"/>
            <a:ext cx="3975784" cy="2304256"/>
            <a:chOff x="4886422" y="3355219"/>
            <a:chExt cx="3975784" cy="2304256"/>
          </a:xfrm>
        </p:grpSpPr>
        <p:pic>
          <p:nvPicPr>
            <p:cNvPr id="9222" name="Picture 6" descr="http://www.smartpctricks.com/wp-content/uploads/2014/11/STP-example-Cisc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6422" y="3355219"/>
              <a:ext cx="3975784" cy="2304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ZoneTexte 10"/>
            <p:cNvSpPr txBox="1"/>
            <p:nvPr/>
          </p:nvSpPr>
          <p:spPr>
            <a:xfrm>
              <a:off x="6298969" y="4512268"/>
              <a:ext cx="115069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Boucle indirecte</a:t>
              </a:r>
              <a:endParaRPr lang="fr-FR" sz="1400" dirty="0"/>
            </a:p>
          </p:txBody>
        </p:sp>
        <p:cxnSp>
          <p:nvCxnSpPr>
            <p:cNvPr id="20" name="Connecteur droit avec flèche 19"/>
            <p:cNvCxnSpPr/>
            <p:nvPr/>
          </p:nvCxnSpPr>
          <p:spPr>
            <a:xfrm>
              <a:off x="6948264" y="4225652"/>
              <a:ext cx="616725" cy="7200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 flipH="1">
              <a:off x="6105936" y="5161756"/>
              <a:ext cx="134638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 flipV="1">
              <a:off x="5868144" y="4225653"/>
              <a:ext cx="698648" cy="7200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767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Un peu de théorie: La </a:t>
            </a:r>
            <a:r>
              <a:rPr lang="fr-FR" dirty="0"/>
              <a:t>redondance dans un réseau </a:t>
            </a:r>
            <a:r>
              <a:rPr lang="fr-FR" dirty="0" smtClean="0"/>
              <a:t>commuté, tempête de broadcast</a:t>
            </a:r>
            <a:endParaRPr lang="fr-FR" dirty="0"/>
          </a:p>
        </p:txBody>
      </p:sp>
      <p:sp>
        <p:nvSpPr>
          <p:cNvPr id="24" name="Espace réservé du texte 2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Analyser la situation suivante</a:t>
            </a:r>
            <a:endParaRPr lang="fr-FR" dirty="0"/>
          </a:p>
        </p:txBody>
      </p:sp>
      <p:sp>
        <p:nvSpPr>
          <p:cNvPr id="25" name="Espace réservé du contenu 24"/>
          <p:cNvSpPr>
            <a:spLocks noGrp="1"/>
          </p:cNvSpPr>
          <p:nvPr>
            <p:ph sz="quarter" idx="4"/>
          </p:nvPr>
        </p:nvSpPr>
        <p:spPr>
          <a:xfrm>
            <a:off x="4754880" y="2032000"/>
            <a:ext cx="3931920" cy="1028988"/>
          </a:xfrm>
        </p:spPr>
        <p:txBody>
          <a:bodyPr>
            <a:normAutofit fontScale="55000" lnSpcReduction="20000"/>
          </a:bodyPr>
          <a:lstStyle/>
          <a:p>
            <a:r>
              <a:rPr lang="fr-FR" dirty="0" smtClean="0"/>
              <a:t>La machine A envoie une requête ARP pour récupérer l’adresse MAC de B</a:t>
            </a:r>
          </a:p>
          <a:p>
            <a:r>
              <a:rPr lang="fr-FR" dirty="0" smtClean="0"/>
              <a:t>Que fera SW1 avec la requête ARP?</a:t>
            </a:r>
          </a:p>
          <a:p>
            <a:r>
              <a:rPr lang="fr-FR" dirty="0" smtClean="0"/>
              <a:t>Que fera SW2 avec la requête ARP?</a:t>
            </a:r>
          </a:p>
          <a:p>
            <a:r>
              <a:rPr lang="fr-FR" dirty="0" smtClean="0"/>
              <a:t>Quelles sont les conséquences?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28</a:t>
            </a:fld>
            <a:endParaRPr lang="fr-BE" dirty="0"/>
          </a:p>
        </p:txBody>
      </p:sp>
      <p:grpSp>
        <p:nvGrpSpPr>
          <p:cNvPr id="20" name="Groupe 19"/>
          <p:cNvGrpSpPr/>
          <p:nvPr/>
        </p:nvGrpSpPr>
        <p:grpSpPr>
          <a:xfrm>
            <a:off x="477033" y="2225107"/>
            <a:ext cx="4158335" cy="2509247"/>
            <a:chOff x="1917429" y="2785492"/>
            <a:chExt cx="4158335" cy="2509247"/>
          </a:xfrm>
        </p:grpSpPr>
        <p:cxnSp>
          <p:nvCxnSpPr>
            <p:cNvPr id="10" name="Connecteur droit 9"/>
            <p:cNvCxnSpPr/>
            <p:nvPr/>
          </p:nvCxnSpPr>
          <p:spPr>
            <a:xfrm>
              <a:off x="2843808" y="2929508"/>
              <a:ext cx="21242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>
              <a:off x="2663788" y="3203432"/>
              <a:ext cx="21242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C:\Users\taghrid.asfour\AppData\Local\Microsoft\Windows\Temporary Internet Files\Content.IE5\QPTL5RF7\blue-switch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2785492"/>
              <a:ext cx="1080120" cy="835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taghrid.asfour\AppData\Local\Microsoft\Windows\Temporary Internet Files\Content.IE5\QPTL5RF7\blue-switch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2785492"/>
              <a:ext cx="1080120" cy="835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Connecteur droit 15"/>
            <p:cNvCxnSpPr/>
            <p:nvPr/>
          </p:nvCxnSpPr>
          <p:spPr>
            <a:xfrm>
              <a:off x="2663788" y="3505572"/>
              <a:ext cx="0" cy="9791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9" descr="C:\Users\taghrid.asfour\AppData\Local\Microsoft\Windows\Temporary Internet Files\Content.IE5\3SY40NMV\Gnome-computer.svg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520" y="4254638"/>
              <a:ext cx="576535" cy="444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Connecteur droit 18"/>
            <p:cNvCxnSpPr/>
            <p:nvPr/>
          </p:nvCxnSpPr>
          <p:spPr>
            <a:xfrm>
              <a:off x="4968043" y="3433564"/>
              <a:ext cx="0" cy="9791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9" descr="C:\Users\taghrid.asfour\AppData\Local\Microsoft\Windows\Temporary Internet Files\Content.IE5\3SY40NMV\Gnome-computer.svg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776" y="4254638"/>
              <a:ext cx="576535" cy="444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ZoneTexte 16"/>
            <p:cNvSpPr txBox="1"/>
            <p:nvPr/>
          </p:nvSpPr>
          <p:spPr>
            <a:xfrm>
              <a:off x="1917429" y="4833074"/>
              <a:ext cx="21930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A: @IP 3.3.3.1/24</a:t>
              </a:r>
            </a:p>
            <a:p>
              <a:r>
                <a:rPr lang="fr-FR" sz="1200" dirty="0"/>
                <a:t> </a:t>
              </a:r>
              <a:r>
                <a:rPr lang="fr-FR" sz="1200" dirty="0" smtClean="0"/>
                <a:t>   @MAC:11.21:12.33.AA.BB</a:t>
              </a:r>
              <a:endParaRPr lang="fr-FR" sz="1200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4114971" y="4833073"/>
              <a:ext cx="19607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B</a:t>
              </a:r>
              <a:r>
                <a:rPr lang="fr-FR" sz="1200" dirty="0" smtClean="0"/>
                <a:t>: 3.3.3.2/24</a:t>
              </a:r>
            </a:p>
            <a:p>
              <a:r>
                <a:rPr lang="fr-FR" sz="1200" dirty="0"/>
                <a:t>@</a:t>
              </a:r>
              <a:r>
                <a:rPr lang="fr-FR" sz="1200" dirty="0" smtClean="0"/>
                <a:t>MAC:23:35:27:82:99:66</a:t>
              </a:r>
              <a:endParaRPr lang="fr-FR" sz="1200" dirty="0"/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935124" y="1705372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SW1</a:t>
            </a:r>
            <a:endParaRPr lang="fr-FR" sz="1200" dirty="0"/>
          </a:p>
        </p:txBody>
      </p:sp>
      <p:sp>
        <p:nvSpPr>
          <p:cNvPr id="28" name="ZoneTexte 27"/>
          <p:cNvSpPr txBox="1"/>
          <p:nvPr/>
        </p:nvSpPr>
        <p:spPr>
          <a:xfrm>
            <a:off x="3131112" y="1673106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SW2</a:t>
            </a:r>
            <a:endParaRPr lang="fr-FR" sz="12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511659" y="2945187"/>
            <a:ext cx="0" cy="6323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1619927" y="3261383"/>
            <a:ext cx="1054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</a:t>
            </a:r>
            <a:r>
              <a:rPr lang="fr-FR" sz="1200" dirty="0" smtClean="0"/>
              <a:t>equête ARP</a:t>
            </a:r>
            <a:endParaRPr lang="fr-FR" sz="1200" dirty="0"/>
          </a:p>
        </p:txBody>
      </p:sp>
      <p:sp>
        <p:nvSpPr>
          <p:cNvPr id="31" name="ZoneTexte 30"/>
          <p:cNvSpPr txBox="1"/>
          <p:nvPr/>
        </p:nvSpPr>
        <p:spPr>
          <a:xfrm>
            <a:off x="673242" y="290620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F0/1</a:t>
            </a:r>
            <a:endParaRPr lang="fr-FR" sz="1200" dirty="0"/>
          </a:p>
        </p:txBody>
      </p:sp>
      <p:sp>
        <p:nvSpPr>
          <p:cNvPr id="33" name="ZoneTexte 32"/>
          <p:cNvSpPr txBox="1"/>
          <p:nvPr/>
        </p:nvSpPr>
        <p:spPr>
          <a:xfrm>
            <a:off x="1511659" y="191720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F0/2</a:t>
            </a:r>
            <a:endParaRPr lang="fr-FR" sz="1200" dirty="0"/>
          </a:p>
        </p:txBody>
      </p:sp>
      <p:sp>
        <p:nvSpPr>
          <p:cNvPr id="34" name="ZoneTexte 33"/>
          <p:cNvSpPr txBox="1"/>
          <p:nvPr/>
        </p:nvSpPr>
        <p:spPr>
          <a:xfrm>
            <a:off x="1540867" y="267775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F0/3</a:t>
            </a:r>
            <a:endParaRPr lang="fr-FR" sz="12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593049" y="19997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F0/2</a:t>
            </a:r>
            <a:endParaRPr lang="fr-FR" sz="1200" dirty="0"/>
          </a:p>
        </p:txBody>
      </p:sp>
      <p:sp>
        <p:nvSpPr>
          <p:cNvPr id="36" name="ZoneTexte 35"/>
          <p:cNvSpPr txBox="1"/>
          <p:nvPr/>
        </p:nvSpPr>
        <p:spPr>
          <a:xfrm>
            <a:off x="2593048" y="262184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F0/3</a:t>
            </a:r>
            <a:endParaRPr lang="fr-FR" sz="1200" dirty="0"/>
          </a:p>
        </p:txBody>
      </p:sp>
      <p:sp>
        <p:nvSpPr>
          <p:cNvPr id="32" name="ZoneTexte 31"/>
          <p:cNvSpPr txBox="1"/>
          <p:nvPr/>
        </p:nvSpPr>
        <p:spPr>
          <a:xfrm>
            <a:off x="4635368" y="3703302"/>
            <a:ext cx="4329120" cy="11695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400" dirty="0"/>
              <a:t>A noter </a:t>
            </a:r>
            <a:r>
              <a:rPr lang="fr-FR" sz="1400" dirty="0" smtClean="0"/>
              <a:t>qu’une </a:t>
            </a:r>
            <a:r>
              <a:rPr lang="fr-FR" sz="1400" dirty="0"/>
              <a:t>requête ARP est un message de </a:t>
            </a:r>
            <a:r>
              <a:rPr lang="fr-FR" sz="1400" dirty="0" smtClean="0"/>
              <a:t>broadcast et que le </a:t>
            </a:r>
            <a:r>
              <a:rPr lang="fr-FR" sz="1400" dirty="0"/>
              <a:t>switch diffuse un message de </a:t>
            </a:r>
            <a:r>
              <a:rPr lang="fr-FR" sz="1400" dirty="0" smtClean="0"/>
              <a:t>broadcast entrant </a:t>
            </a:r>
            <a:r>
              <a:rPr lang="fr-FR" sz="1400" dirty="0"/>
              <a:t>sur toutes ses interfaces (à l’exception de l’interface d’entrée du message)</a:t>
            </a:r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82616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Un peu de théorie: La </a:t>
            </a:r>
            <a:r>
              <a:rPr lang="fr-FR" dirty="0"/>
              <a:t>redondance dans un réseau </a:t>
            </a:r>
            <a:r>
              <a:rPr lang="fr-FR" dirty="0" smtClean="0"/>
              <a:t>commuté, instabilité de la table de commutation</a:t>
            </a:r>
            <a:endParaRPr lang="fr-FR" dirty="0"/>
          </a:p>
        </p:txBody>
      </p:sp>
      <p:sp>
        <p:nvSpPr>
          <p:cNvPr id="24" name="Espace réservé du texte 2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Analyser la situation suivante</a:t>
            </a:r>
            <a:endParaRPr lang="fr-FR" dirty="0"/>
          </a:p>
        </p:txBody>
      </p:sp>
      <p:sp>
        <p:nvSpPr>
          <p:cNvPr id="25" name="Espace réservé du contenu 24"/>
          <p:cNvSpPr>
            <a:spLocks noGrp="1"/>
          </p:cNvSpPr>
          <p:nvPr>
            <p:ph sz="quarter" idx="4"/>
          </p:nvPr>
        </p:nvSpPr>
        <p:spPr>
          <a:xfrm>
            <a:off x="4716016" y="2032000"/>
            <a:ext cx="3931920" cy="1545580"/>
          </a:xfrm>
        </p:spPr>
        <p:txBody>
          <a:bodyPr>
            <a:normAutofit fontScale="55000" lnSpcReduction="20000"/>
          </a:bodyPr>
          <a:lstStyle/>
          <a:p>
            <a:r>
              <a:rPr lang="fr-FR" dirty="0" smtClean="0"/>
              <a:t>La machine A </a:t>
            </a:r>
            <a:r>
              <a:rPr lang="fr-FR" dirty="0" err="1" smtClean="0"/>
              <a:t>a</a:t>
            </a:r>
            <a:r>
              <a:rPr lang="fr-FR" dirty="0" smtClean="0"/>
              <a:t> l’@MAC dans sa table ARP</a:t>
            </a:r>
          </a:p>
          <a:p>
            <a:r>
              <a:rPr lang="fr-FR" dirty="0" smtClean="0"/>
              <a:t>La machine A envoie un message </a:t>
            </a:r>
            <a:r>
              <a:rPr lang="fr-FR" dirty="0" err="1" smtClean="0"/>
              <a:t>ping</a:t>
            </a:r>
            <a:r>
              <a:rPr lang="fr-FR" dirty="0" smtClean="0"/>
              <a:t> à B</a:t>
            </a:r>
          </a:p>
          <a:p>
            <a:r>
              <a:rPr lang="fr-FR" dirty="0" smtClean="0"/>
              <a:t>Le SW1 n’a pas une entrée dans la mac-</a:t>
            </a:r>
            <a:r>
              <a:rPr lang="fr-FR" dirty="0" err="1" smtClean="0"/>
              <a:t>address</a:t>
            </a:r>
            <a:r>
              <a:rPr lang="fr-FR" dirty="0" smtClean="0"/>
              <a:t>-table pour B</a:t>
            </a:r>
          </a:p>
          <a:p>
            <a:r>
              <a:rPr lang="fr-FR" dirty="0" smtClean="0"/>
              <a:t>Que fera le switch SW1 avec la requête </a:t>
            </a:r>
            <a:r>
              <a:rPr lang="fr-FR" dirty="0" err="1" smtClean="0"/>
              <a:t>ping</a:t>
            </a:r>
            <a:r>
              <a:rPr lang="fr-FR" dirty="0" smtClean="0"/>
              <a:t>?</a:t>
            </a:r>
          </a:p>
          <a:p>
            <a:r>
              <a:rPr lang="fr-FR" dirty="0" smtClean="0"/>
              <a:t>Quelles sont les conséquences au niveau de la mac-</a:t>
            </a:r>
            <a:r>
              <a:rPr lang="fr-FR" dirty="0" err="1" smtClean="0"/>
              <a:t>address</a:t>
            </a:r>
            <a:r>
              <a:rPr lang="fr-FR" dirty="0" smtClean="0"/>
              <a:t>-table de SW2?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29</a:t>
            </a:fld>
            <a:endParaRPr lang="fr-BE" dirty="0"/>
          </a:p>
        </p:txBody>
      </p:sp>
      <p:grpSp>
        <p:nvGrpSpPr>
          <p:cNvPr id="20" name="Groupe 19"/>
          <p:cNvGrpSpPr/>
          <p:nvPr/>
        </p:nvGrpSpPr>
        <p:grpSpPr>
          <a:xfrm>
            <a:off x="477033" y="2225107"/>
            <a:ext cx="4158335" cy="2509247"/>
            <a:chOff x="1917429" y="2785492"/>
            <a:chExt cx="4158335" cy="2509247"/>
          </a:xfrm>
        </p:grpSpPr>
        <p:cxnSp>
          <p:nvCxnSpPr>
            <p:cNvPr id="10" name="Connecteur droit 9"/>
            <p:cNvCxnSpPr/>
            <p:nvPr/>
          </p:nvCxnSpPr>
          <p:spPr>
            <a:xfrm>
              <a:off x="2843808" y="2929508"/>
              <a:ext cx="21242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>
              <a:off x="2663788" y="3203432"/>
              <a:ext cx="21242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C:\Users\taghrid.asfour\AppData\Local\Microsoft\Windows\Temporary Internet Files\Content.IE5\QPTL5RF7\blue-switch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2785492"/>
              <a:ext cx="1080120" cy="835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taghrid.asfour\AppData\Local\Microsoft\Windows\Temporary Internet Files\Content.IE5\QPTL5RF7\blue-switch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2785492"/>
              <a:ext cx="1080120" cy="835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Connecteur droit 15"/>
            <p:cNvCxnSpPr/>
            <p:nvPr/>
          </p:nvCxnSpPr>
          <p:spPr>
            <a:xfrm>
              <a:off x="2663788" y="3505572"/>
              <a:ext cx="0" cy="9791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9" descr="C:\Users\taghrid.asfour\AppData\Local\Microsoft\Windows\Temporary Internet Files\Content.IE5\3SY40NMV\Gnome-computer.svg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520" y="4254638"/>
              <a:ext cx="576535" cy="444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Connecteur droit 18"/>
            <p:cNvCxnSpPr/>
            <p:nvPr/>
          </p:nvCxnSpPr>
          <p:spPr>
            <a:xfrm>
              <a:off x="4968043" y="3433564"/>
              <a:ext cx="0" cy="9791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9" descr="C:\Users\taghrid.asfour\AppData\Local\Microsoft\Windows\Temporary Internet Files\Content.IE5\3SY40NMV\Gnome-computer.svg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776" y="4254638"/>
              <a:ext cx="576535" cy="444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ZoneTexte 16"/>
            <p:cNvSpPr txBox="1"/>
            <p:nvPr/>
          </p:nvSpPr>
          <p:spPr>
            <a:xfrm>
              <a:off x="1917429" y="4833074"/>
              <a:ext cx="21930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A: @IP 3.3.3.1/24</a:t>
              </a:r>
            </a:p>
            <a:p>
              <a:r>
                <a:rPr lang="fr-FR" sz="1200" dirty="0"/>
                <a:t> </a:t>
              </a:r>
              <a:r>
                <a:rPr lang="fr-FR" sz="1200" dirty="0" smtClean="0"/>
                <a:t>   @MAC:11.21:12.33.AA.BB</a:t>
              </a:r>
              <a:endParaRPr lang="fr-FR" sz="1200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4114971" y="4833073"/>
              <a:ext cx="19607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B</a:t>
              </a:r>
              <a:r>
                <a:rPr lang="fr-FR" sz="1200" dirty="0" smtClean="0"/>
                <a:t>: 3.3.3.2/24</a:t>
              </a:r>
            </a:p>
            <a:p>
              <a:r>
                <a:rPr lang="fr-FR" sz="1200" dirty="0"/>
                <a:t>@</a:t>
              </a:r>
              <a:r>
                <a:rPr lang="fr-FR" sz="1200" dirty="0" smtClean="0"/>
                <a:t>MAC:23:35:27:82:99:66</a:t>
              </a:r>
              <a:endParaRPr lang="fr-FR" sz="1200" dirty="0"/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935124" y="1705372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SW1</a:t>
            </a:r>
            <a:endParaRPr lang="fr-FR" sz="1200" dirty="0"/>
          </a:p>
        </p:txBody>
      </p:sp>
      <p:sp>
        <p:nvSpPr>
          <p:cNvPr id="28" name="ZoneTexte 27"/>
          <p:cNvSpPr txBox="1"/>
          <p:nvPr/>
        </p:nvSpPr>
        <p:spPr>
          <a:xfrm>
            <a:off x="3131112" y="1673106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SW2</a:t>
            </a:r>
            <a:endParaRPr lang="fr-FR" sz="12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511659" y="2945187"/>
            <a:ext cx="0" cy="6323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1462557" y="3254122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Ping vers 3.3.3.2</a:t>
            </a:r>
            <a:endParaRPr lang="fr-FR" sz="1200" dirty="0"/>
          </a:p>
        </p:txBody>
      </p:sp>
      <p:sp>
        <p:nvSpPr>
          <p:cNvPr id="31" name="ZoneTexte 30"/>
          <p:cNvSpPr txBox="1"/>
          <p:nvPr/>
        </p:nvSpPr>
        <p:spPr>
          <a:xfrm>
            <a:off x="673242" y="290620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F0/1</a:t>
            </a:r>
            <a:endParaRPr lang="fr-FR" sz="1200" dirty="0"/>
          </a:p>
        </p:txBody>
      </p:sp>
      <p:sp>
        <p:nvSpPr>
          <p:cNvPr id="33" name="ZoneTexte 32"/>
          <p:cNvSpPr txBox="1"/>
          <p:nvPr/>
        </p:nvSpPr>
        <p:spPr>
          <a:xfrm>
            <a:off x="1511659" y="191720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F0/2</a:t>
            </a:r>
            <a:endParaRPr lang="fr-FR" sz="1200" dirty="0"/>
          </a:p>
        </p:txBody>
      </p:sp>
      <p:sp>
        <p:nvSpPr>
          <p:cNvPr id="34" name="ZoneTexte 33"/>
          <p:cNvSpPr txBox="1"/>
          <p:nvPr/>
        </p:nvSpPr>
        <p:spPr>
          <a:xfrm>
            <a:off x="1540867" y="267775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F0/3</a:t>
            </a:r>
            <a:endParaRPr lang="fr-FR" sz="12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593049" y="19997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F0/2</a:t>
            </a:r>
            <a:endParaRPr lang="fr-FR" sz="1200" dirty="0"/>
          </a:p>
        </p:txBody>
      </p:sp>
      <p:sp>
        <p:nvSpPr>
          <p:cNvPr id="36" name="ZoneTexte 35"/>
          <p:cNvSpPr txBox="1"/>
          <p:nvPr/>
        </p:nvSpPr>
        <p:spPr>
          <a:xfrm>
            <a:off x="2593048" y="262184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F0/3</a:t>
            </a:r>
            <a:endParaRPr lang="fr-FR" sz="1200" dirty="0"/>
          </a:p>
        </p:txBody>
      </p:sp>
      <p:sp>
        <p:nvSpPr>
          <p:cNvPr id="32" name="ZoneTexte 31"/>
          <p:cNvSpPr txBox="1"/>
          <p:nvPr/>
        </p:nvSpPr>
        <p:spPr>
          <a:xfrm>
            <a:off x="4635368" y="3703302"/>
            <a:ext cx="4329120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400" dirty="0"/>
              <a:t>A noter </a:t>
            </a:r>
            <a:r>
              <a:rPr lang="fr-FR" sz="1400" dirty="0" smtClean="0"/>
              <a:t>que le </a:t>
            </a:r>
            <a:r>
              <a:rPr lang="fr-FR" sz="1400" dirty="0" err="1" smtClean="0"/>
              <a:t>ping</a:t>
            </a:r>
            <a:r>
              <a:rPr lang="fr-FR" sz="1400" dirty="0" smtClean="0"/>
              <a:t> est un message d’unicast.</a:t>
            </a:r>
            <a:r>
              <a:rPr lang="fr-FR" sz="1400" dirty="0"/>
              <a:t> </a:t>
            </a:r>
            <a:r>
              <a:rPr lang="fr-FR" sz="1400" dirty="0" smtClean="0"/>
              <a:t>Si un switch reçoit un message d’unicast, et qu’il ne trouve pas une entrée concernant la destination dans sa MAC-</a:t>
            </a:r>
            <a:r>
              <a:rPr lang="fr-FR" sz="1400" dirty="0" err="1" smtClean="0"/>
              <a:t>address</a:t>
            </a:r>
            <a:r>
              <a:rPr lang="fr-FR" sz="1400" dirty="0" smtClean="0"/>
              <a:t> table, alors le switch diffuse le message à toutes ses interfaces (à l’exception de l’interface d’entrée)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08565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Consignes de travail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indent="-400050"/>
            <a:r>
              <a:rPr lang="fr-FR" dirty="0"/>
              <a:t>Travailler en </a:t>
            </a:r>
            <a:r>
              <a:rPr lang="fr-FR" dirty="0" smtClean="0"/>
              <a:t>monôme ou en binôme </a:t>
            </a:r>
            <a:endParaRPr lang="fr-FR" dirty="0"/>
          </a:p>
          <a:p>
            <a:pPr marL="400050" indent="-400050"/>
            <a:r>
              <a:rPr lang="fr-FR" dirty="0"/>
              <a:t>Démarrer les machines sous Linux (Ubuntu)</a:t>
            </a:r>
          </a:p>
          <a:p>
            <a:pPr marL="400050" indent="-400050"/>
            <a:r>
              <a:rPr lang="fr-FR" dirty="0"/>
              <a:t>Se connecter avec vos identifiants </a:t>
            </a:r>
            <a:r>
              <a:rPr lang="fr-FR" dirty="0" smtClean="0"/>
              <a:t>CPE</a:t>
            </a:r>
            <a:endParaRPr lang="fr-FR" dirty="0"/>
          </a:p>
          <a:p>
            <a:pPr marL="400050" indent="-400050"/>
            <a:r>
              <a:rPr lang="fr-FR" dirty="0"/>
              <a:t>Créer un répertoire </a:t>
            </a:r>
            <a:r>
              <a:rPr lang="fr-FR" dirty="0" smtClean="0"/>
              <a:t>CRP/S3-Exploration </a:t>
            </a:r>
            <a:r>
              <a:rPr lang="fr-FR" dirty="0"/>
              <a:t>et travailler dans ce </a:t>
            </a:r>
            <a:r>
              <a:rPr lang="fr-FR" dirty="0" smtClean="0"/>
              <a:t>répertoire</a:t>
            </a:r>
          </a:p>
          <a:p>
            <a:pPr marL="400050" indent="-400050"/>
            <a:r>
              <a:rPr lang="fr-FR" dirty="0" smtClean="0"/>
              <a:t>Utiliser le logiciel </a:t>
            </a:r>
            <a:r>
              <a:rPr lang="fr-FR" dirty="0" err="1" smtClean="0"/>
              <a:t>packettracer</a:t>
            </a:r>
            <a:r>
              <a:rPr lang="fr-FR" dirty="0" smtClean="0"/>
              <a:t>:</a:t>
            </a:r>
          </a:p>
          <a:p>
            <a:pPr marL="674370" lvl="1" indent="-400050"/>
            <a:r>
              <a:rPr lang="fr-FR" dirty="0" smtClean="0"/>
              <a:t>Entrer la commande « /software</a:t>
            </a:r>
            <a:r>
              <a:rPr lang="fr-FR" dirty="0" smtClean="0">
                <a:solidFill>
                  <a:srgbClr val="FF0000"/>
                </a:solidFill>
              </a:rPr>
              <a:t>s</a:t>
            </a:r>
            <a:r>
              <a:rPr lang="fr-FR" dirty="0" smtClean="0"/>
              <a:t>/INFO/pt/</a:t>
            </a:r>
            <a:r>
              <a:rPr lang="fr-FR" dirty="0" err="1" smtClean="0"/>
              <a:t>packettracer</a:t>
            </a:r>
            <a:r>
              <a:rPr lang="fr-FR" dirty="0" smtClean="0"/>
              <a:t>&amp; » dans un terminal 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644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Un peu de théorie: </a:t>
            </a:r>
            <a:r>
              <a:rPr lang="fr-FR" dirty="0" smtClean="0"/>
              <a:t>STP (</a:t>
            </a:r>
            <a:r>
              <a:rPr lang="fr-FR" dirty="0" err="1" smtClean="0"/>
              <a:t>Spanning</a:t>
            </a:r>
            <a:r>
              <a:rPr lang="fr-FR" dirty="0" smtClean="0"/>
              <a:t> </a:t>
            </a:r>
            <a:r>
              <a:rPr lang="fr-FR" dirty="0" err="1" smtClean="0"/>
              <a:t>Tree</a:t>
            </a:r>
            <a:r>
              <a:rPr lang="fr-FR" dirty="0" smtClean="0"/>
              <a:t> Protocol)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1"/>
          </p:nvPr>
        </p:nvSpPr>
        <p:spPr>
          <a:xfrm>
            <a:off x="457200" y="1538476"/>
            <a:ext cx="8219256" cy="1823080"/>
          </a:xfrm>
        </p:spPr>
        <p:txBody>
          <a:bodyPr>
            <a:normAutofit fontScale="62500" lnSpcReduction="20000"/>
          </a:bodyPr>
          <a:lstStyle/>
          <a:p>
            <a:r>
              <a:rPr lang="fr-FR" dirty="0" smtClean="0"/>
              <a:t>STP est un protocole indispensable dans un réseau Ethernet commuté</a:t>
            </a:r>
          </a:p>
          <a:p>
            <a:r>
              <a:rPr lang="fr-FR" dirty="0" smtClean="0"/>
              <a:t>Il permet d’avoir des liens redondants tout en évitant les boucles directes ou indirectes</a:t>
            </a:r>
          </a:p>
          <a:p>
            <a:r>
              <a:rPr lang="fr-FR" dirty="0" smtClean="0"/>
              <a:t>STP est activé par défaut sur tous les switch (avec des paramètres par défaut)</a:t>
            </a:r>
          </a:p>
          <a:p>
            <a:r>
              <a:rPr lang="fr-FR" dirty="0" smtClean="0"/>
              <a:t>Il est souvent nécessaire de paramétrer STP pour avoir une meilleure performance du réseau</a:t>
            </a:r>
          </a:p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30</a:t>
            </a:fld>
            <a:endParaRPr lang="fr-BE" dirty="0"/>
          </a:p>
        </p:txBody>
      </p:sp>
      <p:cxnSp>
        <p:nvCxnSpPr>
          <p:cNvPr id="25" name="Connecteur droit 24"/>
          <p:cNvCxnSpPr/>
          <p:nvPr/>
        </p:nvCxnSpPr>
        <p:spPr>
          <a:xfrm>
            <a:off x="6300192" y="4112759"/>
            <a:ext cx="1944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300192" y="4361150"/>
            <a:ext cx="2012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C:\Users\taghrid.asfour\AppData\Local\Microsoft\Windows\Temporary Internet Files\Content.IE5\QPTL5RF7\blue-switch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581" y="3923418"/>
            <a:ext cx="883190" cy="68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taghrid.asfour\AppData\Local\Microsoft\Windows\Temporary Internet Files\Content.IE5\QPTL5RF7\blue-switch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414" y="3923418"/>
            <a:ext cx="883190" cy="68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droit 30"/>
          <p:cNvCxnSpPr/>
          <p:nvPr/>
        </p:nvCxnSpPr>
        <p:spPr>
          <a:xfrm>
            <a:off x="2699792" y="3771018"/>
            <a:ext cx="873643" cy="1048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 flipH="1">
            <a:off x="1691680" y="3771018"/>
            <a:ext cx="648072" cy="950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>
            <a:off x="1691680" y="4846906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C:\Users\taghrid.asfour\AppData\Local\Microsoft\Windows\Temporary Internet Files\Content.IE5\QPTL5RF7\blue-switch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478275"/>
            <a:ext cx="883190" cy="68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taghrid.asfour\AppData\Local\Microsoft\Windows\Temporary Internet Files\Content.IE5\QPTL5RF7\blue-switch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215" y="3429278"/>
            <a:ext cx="883190" cy="68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taghrid.asfour\AppData\Local\Microsoft\Windows\Temporary Internet Files\Content.IE5\QPTL5RF7\blue-switch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331" y="4505166"/>
            <a:ext cx="883190" cy="68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/>
          <p:cNvSpPr txBox="1"/>
          <p:nvPr/>
        </p:nvSpPr>
        <p:spPr>
          <a:xfrm>
            <a:off x="5813774" y="3554086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SW1</a:t>
            </a:r>
            <a:endParaRPr lang="fr-FR" sz="12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970606" y="3554086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SW2</a:t>
            </a:r>
            <a:endParaRPr lang="fr-FR" sz="1200" b="1" dirty="0"/>
          </a:p>
        </p:txBody>
      </p:sp>
      <p:sp>
        <p:nvSpPr>
          <p:cNvPr id="39" name="ZoneTexte 38"/>
          <p:cNvSpPr txBox="1"/>
          <p:nvPr/>
        </p:nvSpPr>
        <p:spPr>
          <a:xfrm>
            <a:off x="637240" y="4612031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SW2</a:t>
            </a:r>
            <a:endParaRPr lang="fr-FR" sz="1200" b="1" dirty="0"/>
          </a:p>
        </p:txBody>
      </p:sp>
      <p:sp>
        <p:nvSpPr>
          <p:cNvPr id="40" name="ZoneTexte 39"/>
          <p:cNvSpPr txBox="1"/>
          <p:nvPr/>
        </p:nvSpPr>
        <p:spPr>
          <a:xfrm>
            <a:off x="3923928" y="4681515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SW3</a:t>
            </a:r>
            <a:endParaRPr lang="fr-FR" sz="12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497625" y="3554086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SW1</a:t>
            </a:r>
            <a:endParaRPr lang="fr-FR" sz="1200" b="1" dirty="0"/>
          </a:p>
        </p:txBody>
      </p:sp>
      <p:sp>
        <p:nvSpPr>
          <p:cNvPr id="42" name="Multiplier 41"/>
          <p:cNvSpPr/>
          <p:nvPr/>
        </p:nvSpPr>
        <p:spPr>
          <a:xfrm>
            <a:off x="7511374" y="4181130"/>
            <a:ext cx="360040" cy="360040"/>
          </a:xfrm>
          <a:prstGeom prst="mathMultiply">
            <a:avLst>
              <a:gd name="adj1" fmla="val 179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982991" y="5052779"/>
            <a:ext cx="4200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rgbClr val="0070C0"/>
                </a:solidFill>
              </a:rPr>
              <a:t>Interface bloquée (BLK)</a:t>
            </a:r>
          </a:p>
          <a:p>
            <a:r>
              <a:rPr lang="fr-FR" sz="1200" dirty="0" smtClean="0">
                <a:solidFill>
                  <a:srgbClr val="0070C0"/>
                </a:solidFill>
              </a:rPr>
              <a:t>Pas de transmission (ni émission, ni réception) de données</a:t>
            </a:r>
            <a:endParaRPr lang="fr-FR" sz="1200" dirty="0">
              <a:solidFill>
                <a:srgbClr val="0070C0"/>
              </a:solidFill>
            </a:endParaRPr>
          </a:p>
        </p:txBody>
      </p:sp>
      <p:cxnSp>
        <p:nvCxnSpPr>
          <p:cNvPr id="45" name="Connecteur droit avec flèche 44"/>
          <p:cNvCxnSpPr/>
          <p:nvPr/>
        </p:nvCxnSpPr>
        <p:spPr>
          <a:xfrm flipH="1">
            <a:off x="7608199" y="4516728"/>
            <a:ext cx="83195" cy="5116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700204" y="5205319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rgbClr val="0070C0"/>
                </a:solidFill>
              </a:rPr>
              <a:t>Interface bloquée (BLK)</a:t>
            </a:r>
          </a:p>
          <a:p>
            <a:r>
              <a:rPr lang="fr-FR" sz="1200" dirty="0" smtClean="0">
                <a:solidFill>
                  <a:srgbClr val="0070C0"/>
                </a:solidFill>
              </a:rPr>
              <a:t>Pas de transmission de données</a:t>
            </a:r>
            <a:endParaRPr lang="fr-FR" sz="1200" dirty="0">
              <a:solidFill>
                <a:srgbClr val="0070C0"/>
              </a:solidFill>
            </a:endParaRPr>
          </a:p>
        </p:txBody>
      </p:sp>
      <p:sp>
        <p:nvSpPr>
          <p:cNvPr id="48" name="Multiplier 47"/>
          <p:cNvSpPr/>
          <p:nvPr/>
        </p:nvSpPr>
        <p:spPr>
          <a:xfrm>
            <a:off x="2795416" y="4663215"/>
            <a:ext cx="360040" cy="360040"/>
          </a:xfrm>
          <a:prstGeom prst="mathMultiply">
            <a:avLst>
              <a:gd name="adj1" fmla="val 179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cxnSp>
        <p:nvCxnSpPr>
          <p:cNvPr id="49" name="Connecteur droit avec flèche 48"/>
          <p:cNvCxnSpPr/>
          <p:nvPr/>
        </p:nvCxnSpPr>
        <p:spPr>
          <a:xfrm flipH="1">
            <a:off x="2881869" y="4944823"/>
            <a:ext cx="279212" cy="4312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Travail demandé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31</a:t>
            </a:fld>
            <a:endParaRPr lang="fr-BE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9"/>
          <a:stretch/>
        </p:blipFill>
        <p:spPr>
          <a:xfrm>
            <a:off x="176064" y="1252328"/>
            <a:ext cx="8830642" cy="423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1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 réviser 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2100064"/>
          </a:xfrm>
        </p:spPr>
        <p:txBody>
          <a:bodyPr>
            <a:normAutofit fontScale="92500"/>
          </a:bodyPr>
          <a:lstStyle/>
          <a:p>
            <a:r>
              <a:rPr lang="fr-FR" dirty="0"/>
              <a:t>Module </a:t>
            </a:r>
            <a:r>
              <a:rPr lang="fr-FR" dirty="0" smtClean="0"/>
              <a:t>4ETI-CRP-2018-2019 sur le site de cisco.netacad.com</a:t>
            </a:r>
          </a:p>
          <a:p>
            <a:pPr lvl="1"/>
            <a:r>
              <a:rPr lang="fr-FR" dirty="0" smtClean="0"/>
              <a:t>Lire le chapitre 5 (A votre rythme à l’école ou chez vous)</a:t>
            </a:r>
          </a:p>
          <a:p>
            <a:r>
              <a:rPr lang="fr-FR" dirty="0" smtClean="0"/>
              <a:t>Auto-évaluation (Très fortement conseillée)</a:t>
            </a:r>
          </a:p>
          <a:p>
            <a:pPr lvl="1"/>
            <a:r>
              <a:rPr lang="fr-FR" dirty="0" smtClean="0"/>
              <a:t>Répondre aux questions de l’examen de fin de chapitre 5 en ligne </a:t>
            </a:r>
          </a:p>
          <a:p>
            <a:pPr lvl="1"/>
            <a:r>
              <a:rPr lang="fr-FR" dirty="0" smtClean="0"/>
              <a:t>Répondre au questionnaire du chapitre 5 en ligne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32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3421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EtapE</a:t>
            </a:r>
            <a:r>
              <a:rPr lang="fr-FR" dirty="0" smtClean="0"/>
              <a:t> I</a:t>
            </a: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>
          <a:xfrm>
            <a:off x="685800" y="2921000"/>
            <a:ext cx="7846640" cy="1460500"/>
          </a:xfrm>
        </p:spPr>
        <p:txBody>
          <a:bodyPr/>
          <a:lstStyle/>
          <a:p>
            <a:r>
              <a:rPr lang="fr-FR" dirty="0" smtClean="0"/>
              <a:t>Conception d’un réseau LAN/Ethernet pour une salle de TP (D101) et analyse du protocole ARP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4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2509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peu de théorie: Technologies 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23528" y="1561356"/>
            <a:ext cx="4038600" cy="3931920"/>
          </a:xfrm>
        </p:spPr>
        <p:txBody>
          <a:bodyPr>
            <a:normAutofit/>
          </a:bodyPr>
          <a:lstStyle/>
          <a:p>
            <a:r>
              <a:rPr lang="fr-FR" sz="1800" dirty="0" smtClean="0"/>
              <a:t>2 technologies LAN dominent aujourd’hui</a:t>
            </a:r>
          </a:p>
          <a:p>
            <a:pPr lvl="1"/>
            <a:r>
              <a:rPr lang="fr-FR" sz="1800" dirty="0" smtClean="0"/>
              <a:t>Ethernet: </a:t>
            </a:r>
          </a:p>
          <a:p>
            <a:pPr lvl="2"/>
            <a:r>
              <a:rPr lang="fr-FR" sz="1800" dirty="0" smtClean="0"/>
              <a:t>IEEE 802.2 normes pour la couche LLC </a:t>
            </a:r>
          </a:p>
          <a:p>
            <a:pPr lvl="2"/>
            <a:r>
              <a:rPr lang="fr-FR" sz="1800" dirty="0" smtClean="0"/>
              <a:t>IEEE 802.3 normes pour la couche MAC</a:t>
            </a:r>
          </a:p>
          <a:p>
            <a:pPr lvl="1"/>
            <a:r>
              <a:rPr lang="fr-FR" sz="1800" dirty="0"/>
              <a:t>WIFI (IEEE 802.11 </a:t>
            </a:r>
            <a:r>
              <a:rPr lang="fr-FR" sz="1800" dirty="0" smtClean="0"/>
              <a:t>normes)</a:t>
            </a:r>
          </a:p>
          <a:p>
            <a:pPr lvl="2"/>
            <a:r>
              <a:rPr lang="fr-FR" sz="1800" dirty="0" smtClean="0"/>
              <a:t>Fera l’objet d’un autre cours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5</a:t>
            </a:fld>
            <a:endParaRPr lang="fr-BE" dirty="0"/>
          </a:p>
        </p:txBody>
      </p:sp>
      <p:pic>
        <p:nvPicPr>
          <p:cNvPr id="19" name="Espace réservé du contenu 18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7" t="22045" r="41956" b="20700"/>
          <a:stretch/>
        </p:blipFill>
        <p:spPr>
          <a:xfrm>
            <a:off x="4648200" y="1590102"/>
            <a:ext cx="4038600" cy="35396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318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peu de théorie: Ethernet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-19270" y="1417340"/>
            <a:ext cx="4618856" cy="3931920"/>
          </a:xfrm>
        </p:spPr>
        <p:txBody>
          <a:bodyPr>
            <a:normAutofit/>
          </a:bodyPr>
          <a:lstStyle/>
          <a:p>
            <a:r>
              <a:rPr lang="fr-FR" sz="1600" dirty="0" smtClean="0"/>
              <a:t>La sous-couche LLC (</a:t>
            </a:r>
            <a:r>
              <a:rPr lang="fr-FR" sz="1600" dirty="0" err="1" smtClean="0"/>
              <a:t>Logical</a:t>
            </a:r>
            <a:r>
              <a:rPr lang="fr-FR" sz="1600" dirty="0" smtClean="0"/>
              <a:t> Link Control)</a:t>
            </a:r>
          </a:p>
          <a:p>
            <a:pPr lvl="1"/>
            <a:r>
              <a:rPr lang="fr-FR" sz="1600" dirty="0" smtClean="0"/>
              <a:t>Une sous-couche logicielle indépendante du matériel</a:t>
            </a:r>
          </a:p>
          <a:p>
            <a:pPr lvl="1"/>
            <a:r>
              <a:rPr lang="fr-FR" sz="1600" dirty="0" smtClean="0"/>
              <a:t>Gère </a:t>
            </a:r>
            <a:r>
              <a:rPr lang="fr-FR" sz="1600" dirty="0"/>
              <a:t>la communication entre </a:t>
            </a:r>
            <a:r>
              <a:rPr lang="fr-FR" sz="1600" dirty="0" smtClean="0"/>
              <a:t>les couches supérieures (logicielles) et </a:t>
            </a:r>
            <a:r>
              <a:rPr lang="fr-FR" sz="1600" dirty="0"/>
              <a:t>les couches </a:t>
            </a:r>
            <a:r>
              <a:rPr lang="fr-FR" sz="1600" dirty="0" smtClean="0"/>
              <a:t>inférieures (matérielles)</a:t>
            </a:r>
          </a:p>
          <a:p>
            <a:pPr lvl="1"/>
            <a:r>
              <a:rPr lang="fr-FR" sz="1600" dirty="0" smtClean="0"/>
              <a:t>Extrait </a:t>
            </a:r>
            <a:r>
              <a:rPr lang="fr-FR" sz="1600" dirty="0"/>
              <a:t>les données des protocoles </a:t>
            </a:r>
            <a:r>
              <a:rPr lang="fr-FR" sz="1600" dirty="0" smtClean="0"/>
              <a:t>réseau (IPv4 ou IPv6) </a:t>
            </a:r>
            <a:r>
              <a:rPr lang="fr-FR" sz="1600" dirty="0"/>
              <a:t>et leur ajoute des informations de </a:t>
            </a:r>
            <a:r>
              <a:rPr lang="fr-FR" sz="1600" dirty="0" smtClean="0"/>
              <a:t>contrôle, </a:t>
            </a:r>
            <a:r>
              <a:rPr lang="fr-FR" sz="1600" dirty="0"/>
              <a:t>pour faciliter la transmission du paquet jusqu’au nœud de </a:t>
            </a:r>
            <a:r>
              <a:rPr lang="fr-FR" sz="1600" dirty="0" smtClean="0"/>
              <a:t>destination</a:t>
            </a:r>
          </a:p>
          <a:p>
            <a:pPr lvl="1"/>
            <a:r>
              <a:rPr lang="fr-FR" sz="1600" dirty="0" smtClean="0"/>
              <a:t>La sous-couche </a:t>
            </a:r>
            <a:r>
              <a:rPr lang="fr-FR" sz="1600" dirty="0"/>
              <a:t>LLC est en quelque sorte le pilote de la carte </a:t>
            </a:r>
            <a:r>
              <a:rPr lang="fr-FR" sz="1600" dirty="0" smtClean="0"/>
              <a:t>réseau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6</a:t>
            </a:fld>
            <a:endParaRPr lang="fr-BE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0" t="27231" r="39694" b="16282"/>
          <a:stretch/>
        </p:blipFill>
        <p:spPr>
          <a:xfrm>
            <a:off x="4648200" y="1908381"/>
            <a:ext cx="4038600" cy="2903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546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peu de théorie: Ethernet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</a:t>
            </a:r>
            <a:r>
              <a:rPr lang="fr-FR" dirty="0"/>
              <a:t>sous-couche MAC</a:t>
            </a:r>
          </a:p>
          <a:p>
            <a:pPr lvl="1"/>
            <a:r>
              <a:rPr lang="fr-FR" dirty="0" smtClean="0"/>
              <a:t>La sous-couche inférieure de la couche liaison de données</a:t>
            </a:r>
          </a:p>
          <a:p>
            <a:pPr lvl="1"/>
            <a:r>
              <a:rPr lang="fr-FR" dirty="0" smtClean="0"/>
              <a:t>Mise </a:t>
            </a:r>
            <a:r>
              <a:rPr lang="fr-FR" dirty="0"/>
              <a:t>en œuvre au niveau </a:t>
            </a:r>
            <a:r>
              <a:rPr lang="fr-FR" dirty="0" smtClean="0"/>
              <a:t>matériel (sur la carte réseau)</a:t>
            </a:r>
          </a:p>
          <a:p>
            <a:pPr lvl="1"/>
            <a:r>
              <a:rPr lang="fr-FR" dirty="0" smtClean="0"/>
              <a:t>Les </a:t>
            </a:r>
            <a:r>
              <a:rPr lang="fr-FR" dirty="0"/>
              <a:t>spécifications sont décrites par les normes IEEE </a:t>
            </a:r>
            <a:r>
              <a:rPr lang="fr-FR" dirty="0" smtClean="0"/>
              <a:t>802.3</a:t>
            </a:r>
          </a:p>
          <a:p>
            <a:r>
              <a:rPr lang="fr-FR" dirty="0" smtClean="0"/>
              <a:t>2 fonctions principales</a:t>
            </a:r>
          </a:p>
          <a:p>
            <a:pPr lvl="1"/>
            <a:r>
              <a:rPr lang="fr-FR" dirty="0" smtClean="0"/>
              <a:t>Encapsulation de données</a:t>
            </a:r>
          </a:p>
          <a:p>
            <a:pPr lvl="2"/>
            <a:r>
              <a:rPr lang="fr-FR" dirty="0"/>
              <a:t>D</a:t>
            </a:r>
            <a:r>
              <a:rPr lang="fr-FR" dirty="0" smtClean="0"/>
              <a:t>élimitation </a:t>
            </a:r>
            <a:r>
              <a:rPr lang="fr-FR" dirty="0"/>
              <a:t>des </a:t>
            </a:r>
            <a:r>
              <a:rPr lang="fr-FR" dirty="0" smtClean="0"/>
              <a:t>trames</a:t>
            </a:r>
          </a:p>
          <a:p>
            <a:pPr lvl="2"/>
            <a:r>
              <a:rPr lang="fr-FR" dirty="0"/>
              <a:t>A</a:t>
            </a:r>
            <a:r>
              <a:rPr lang="fr-FR" dirty="0" smtClean="0"/>
              <a:t>dressage</a:t>
            </a:r>
          </a:p>
          <a:p>
            <a:pPr lvl="2"/>
            <a:r>
              <a:rPr lang="fr-FR" dirty="0"/>
              <a:t>D</a:t>
            </a:r>
            <a:r>
              <a:rPr lang="fr-FR" dirty="0" smtClean="0"/>
              <a:t>étection </a:t>
            </a:r>
            <a:r>
              <a:rPr lang="fr-FR" dirty="0"/>
              <a:t>des erreurs </a:t>
            </a:r>
            <a:endParaRPr lang="fr-FR" dirty="0" smtClean="0"/>
          </a:p>
          <a:p>
            <a:pPr lvl="1"/>
            <a:r>
              <a:rPr lang="fr-FR" dirty="0" smtClean="0"/>
              <a:t>Contrôle d’accès au support de transmission</a:t>
            </a:r>
          </a:p>
          <a:p>
            <a:pPr lvl="2"/>
            <a:r>
              <a:rPr lang="fr-FR" dirty="0" smtClean="0"/>
              <a:t>CSMA/CD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7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65381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peu de théorie: trame Ethernet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8</a:t>
            </a:fld>
            <a:endParaRPr lang="fr-BE" dirty="0"/>
          </a:p>
        </p:txBody>
      </p:sp>
      <p:pic>
        <p:nvPicPr>
          <p:cNvPr id="12" name="Espace réservé du contenu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0" t="24171" r="35887" b="4905"/>
          <a:stretch/>
        </p:blipFill>
        <p:spPr>
          <a:xfrm>
            <a:off x="457200" y="1802489"/>
            <a:ext cx="4038600" cy="3114910"/>
          </a:xfrm>
          <a:prstGeom prst="rect">
            <a:avLst/>
          </a:prstGeom>
        </p:spPr>
      </p:pic>
      <p:pic>
        <p:nvPicPr>
          <p:cNvPr id="13" name="Espace réservé du contenu 4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3" t="22704" r="36164" b="6373"/>
          <a:stretch/>
        </p:blipFill>
        <p:spPr>
          <a:xfrm>
            <a:off x="4648200" y="1777260"/>
            <a:ext cx="4038600" cy="3165368"/>
          </a:xfrm>
        </p:spPr>
      </p:pic>
    </p:spTree>
    <p:extLst>
      <p:ext uri="{BB962C8B-B14F-4D97-AF65-F5344CB8AC3E}">
        <p14:creationId xmlns:p14="http://schemas.microsoft.com/office/powerpoint/2010/main" val="92490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peu de théorie: trame Ethernet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9</a:t>
            </a:fld>
            <a:endParaRPr lang="fr-BE" dirty="0"/>
          </a:p>
        </p:txBody>
      </p:sp>
      <p:pic>
        <p:nvPicPr>
          <p:cNvPr id="12" name="Espace réservé du contenu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3" t="22704" r="36025" b="5149"/>
          <a:stretch/>
        </p:blipFill>
        <p:spPr>
          <a:xfrm>
            <a:off x="457200" y="1754305"/>
            <a:ext cx="4038600" cy="3211277"/>
          </a:xfrm>
        </p:spPr>
      </p:pic>
      <p:pic>
        <p:nvPicPr>
          <p:cNvPr id="13" name="Espace réservé du contenu 4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3" t="23683" r="36441" b="5149"/>
          <a:stretch/>
        </p:blipFill>
        <p:spPr>
          <a:xfrm>
            <a:off x="4648200" y="1763152"/>
            <a:ext cx="4038600" cy="3193583"/>
          </a:xfrm>
        </p:spPr>
      </p:pic>
    </p:spTree>
    <p:extLst>
      <p:ext uri="{BB962C8B-B14F-4D97-AF65-F5344CB8AC3E}">
        <p14:creationId xmlns:p14="http://schemas.microsoft.com/office/powerpoint/2010/main" val="90021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9324</TotalTime>
  <Words>1911</Words>
  <Application>Microsoft Office PowerPoint</Application>
  <PresentationFormat>Affichage à l'écran (16:10)</PresentationFormat>
  <Paragraphs>383</Paragraphs>
  <Slides>32</Slides>
  <Notes>14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3" baseType="lpstr">
      <vt:lpstr>Clarté</vt:lpstr>
      <vt:lpstr>Module Introduction aux réseaux</vt:lpstr>
      <vt:lpstr>LAN et Ethernet</vt:lpstr>
      <vt:lpstr>Consignes de travail</vt:lpstr>
      <vt:lpstr>EtapE I</vt:lpstr>
      <vt:lpstr>Un peu de théorie: Technologies LAN</vt:lpstr>
      <vt:lpstr>Un peu de théorie: Ethernet</vt:lpstr>
      <vt:lpstr>Un peu de théorie: Ethernet</vt:lpstr>
      <vt:lpstr>Un peu de théorie: trame Ethernet</vt:lpstr>
      <vt:lpstr>Un peu de théorie: trame Ethernet</vt:lpstr>
      <vt:lpstr>Un peu de théorie: trame Ethernet</vt:lpstr>
      <vt:lpstr>Ethernet: l’adresse MAC</vt:lpstr>
      <vt:lpstr>Ethernet: Unicast</vt:lpstr>
      <vt:lpstr>Ethernet: Brodcast</vt:lpstr>
      <vt:lpstr>Travail demandé (guidé par le prof)</vt:lpstr>
      <vt:lpstr>Explications: Protocole ARP</vt:lpstr>
      <vt:lpstr>Explications: Protocole ARP</vt:lpstr>
      <vt:lpstr>Explications: Protocole ARP</vt:lpstr>
      <vt:lpstr>Explications: Protocole ARP</vt:lpstr>
      <vt:lpstr>EtapE II</vt:lpstr>
      <vt:lpstr>Travail demandé</vt:lpstr>
      <vt:lpstr>EtapE III</vt:lpstr>
      <vt:lpstr>Un peu de théorie : Cisco IOS</vt:lpstr>
      <vt:lpstr>Un peu de théorie : Accès à l’IOS</vt:lpstr>
      <vt:lpstr>Un peu de théorie : Explorer l’IOS</vt:lpstr>
      <vt:lpstr>Un peu de théorie: Les différents modes</vt:lpstr>
      <vt:lpstr>Travail à réaliser</vt:lpstr>
      <vt:lpstr>Un peu de théorie: La redondance dans un réseau commuté</vt:lpstr>
      <vt:lpstr>Un peu de théorie: La redondance dans un réseau commuté, tempête de broadcast</vt:lpstr>
      <vt:lpstr>Un peu de théorie: La redondance dans un réseau commuté, instabilité de la table de commutation</vt:lpstr>
      <vt:lpstr>Un peu de théorie: STP (Spanning Tree Protocol)</vt:lpstr>
      <vt:lpstr>Travail demandé</vt:lpstr>
      <vt:lpstr>Pour réviser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Concepts des Réseaux et Protocoles (CRP)</dc:title>
  <dc:creator>Taghrid ASFOUR</dc:creator>
  <cp:lastModifiedBy>Taghrid ASFOUR</cp:lastModifiedBy>
  <cp:revision>342</cp:revision>
  <cp:lastPrinted>2018-06-11T10:11:38Z</cp:lastPrinted>
  <dcterms:created xsi:type="dcterms:W3CDTF">2018-05-17T09:57:17Z</dcterms:created>
  <dcterms:modified xsi:type="dcterms:W3CDTF">2018-09-17T05:36:32Z</dcterms:modified>
</cp:coreProperties>
</file>